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9" r:id="rId4"/>
    <p:sldId id="258" r:id="rId5"/>
    <p:sldId id="270" r:id="rId6"/>
    <p:sldId id="271" r:id="rId7"/>
    <p:sldId id="272" r:id="rId8"/>
    <p:sldId id="273" r:id="rId9"/>
    <p:sldId id="274" r:id="rId10"/>
    <p:sldId id="275" r:id="rId11"/>
    <p:sldId id="276" r:id="rId12"/>
    <p:sldId id="277" r:id="rId13"/>
    <p:sldId id="278" r:id="rId14"/>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1350"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4058" y="1236458"/>
            <a:ext cx="7772400" cy="4870726"/>
          </a:xfrm>
        </p:spPr>
        <p:txBody>
          <a:bodyPr/>
          <a:lstStyle/>
          <a:p>
            <a:r>
              <a:rPr lang="en-GB" sz="6000" dirty="0">
                <a:solidFill>
                  <a:srgbClr val="BD252B"/>
                </a:solidFill>
              </a:rPr>
              <a:t>Unit </a:t>
            </a:r>
            <a:r>
              <a:rPr lang="en-GB" sz="6000" dirty="0" smtClean="0">
                <a:solidFill>
                  <a:srgbClr val="BD252B"/>
                </a:solidFill>
              </a:rPr>
              <a:t>1.11</a:t>
            </a:r>
            <a:br>
              <a:rPr lang="en-GB" sz="6000" dirty="0" smtClean="0">
                <a:solidFill>
                  <a:srgbClr val="BD252B"/>
                </a:solidFill>
              </a:rPr>
            </a:br>
            <a:r>
              <a:rPr lang="en-GB" sz="6000" dirty="0" err="1" smtClean="0">
                <a:solidFill>
                  <a:srgbClr val="BD252B"/>
                </a:solidFill>
              </a:rPr>
              <a:t>Playscripts</a:t>
            </a:r>
            <a:r>
              <a:rPr lang="en-GB" sz="3600" b="1" i="1" dirty="0"/>
              <a:t/>
            </a:r>
            <a:br>
              <a:rPr lang="en-GB" sz="3600" b="1" i="1" dirty="0"/>
            </a:br>
            <a:r>
              <a:rPr lang="en-GB" sz="1100" b="1" i="1" dirty="0"/>
              <a:t/>
            </a:r>
            <a:br>
              <a:rPr lang="en-GB" sz="1100" b="1" i="1" dirty="0"/>
            </a:br>
            <a:r>
              <a:rPr lang="en-US" sz="2400" dirty="0">
                <a:latin typeface="Arial" panose="020B0604020202020204" pitchFamily="34" charset="0"/>
                <a:cs typeface="Arial" panose="020B0604020202020204" pitchFamily="34" charset="0"/>
              </a:rPr>
              <a:t>Extension activity</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445809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Caring</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97741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Risk takers</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878091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Balanced</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889432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Reflective</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199453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Autofit/>
          </a:bodyPr>
          <a:lstStyle/>
          <a:p>
            <a:pPr algn="l"/>
            <a:r>
              <a:rPr lang="en-US" sz="2400" dirty="0">
                <a:latin typeface="Calibri (Body)"/>
              </a:rPr>
              <a:t>As a subject, drama is not the most highly regarded subject in most school curricula. The same can probably be said for music, visual </a:t>
            </a:r>
            <a:r>
              <a:rPr lang="en-US" sz="2400" dirty="0" smtClean="0">
                <a:latin typeface="Calibri (Body)"/>
              </a:rPr>
              <a:t>arts </a:t>
            </a:r>
            <a:r>
              <a:rPr lang="en-US" sz="2400" dirty="0">
                <a:latin typeface="Calibri (Body)"/>
              </a:rPr>
              <a:t>and dance. Often, if not always, more attention is given in schools to science subjects and mathematics.</a:t>
            </a:r>
            <a:br>
              <a:rPr lang="en-US" sz="2400" dirty="0">
                <a:latin typeface="Calibri (Body)"/>
              </a:rPr>
            </a:br>
            <a:r>
              <a:rPr lang="en-US" sz="2400" dirty="0">
                <a:latin typeface="Calibri (Body)"/>
              </a:rPr>
              <a:t/>
            </a:r>
            <a:br>
              <a:rPr lang="en-US" sz="2400" dirty="0">
                <a:latin typeface="Calibri (Body)"/>
              </a:rPr>
            </a:br>
            <a:r>
              <a:rPr lang="en-US" sz="2400" dirty="0">
                <a:latin typeface="Calibri (Body)"/>
              </a:rPr>
              <a:t>Debate as a class:</a:t>
            </a:r>
            <a:br>
              <a:rPr lang="en-US" sz="2400" dirty="0">
                <a:latin typeface="Calibri (Body)"/>
              </a:rPr>
            </a:br>
            <a:r>
              <a:rPr lang="en-US" sz="2400" dirty="0">
                <a:latin typeface="Calibri (Body)"/>
              </a:rPr>
              <a:t/>
            </a:r>
            <a:br>
              <a:rPr lang="en-US" sz="2400" dirty="0">
                <a:latin typeface="Calibri (Body)"/>
              </a:rPr>
            </a:br>
            <a:r>
              <a:rPr lang="en-US" sz="2400" dirty="0">
                <a:latin typeface="Calibri (Body)"/>
              </a:rPr>
              <a:t>To the extent that creative subjects tend not to be highly valued in schools, how can we explain this, and what is the effect on society</a:t>
            </a:r>
            <a:r>
              <a:rPr lang="en-US" sz="2400" dirty="0" smtClean="0">
                <a:latin typeface="Calibri (Body)"/>
              </a:rPr>
              <a:t>?</a:t>
            </a:r>
            <a:endParaRPr lang="en-US" sz="2400" dirty="0">
              <a:latin typeface="Calibri (Body)"/>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43971"/>
            <a:ext cx="7772400" cy="4870726"/>
          </a:xfrm>
        </p:spPr>
        <p:txBody>
          <a:bodyPr>
            <a:normAutofit/>
          </a:bodyPr>
          <a:lstStyle/>
          <a:p>
            <a:pPr algn="l"/>
            <a:r>
              <a:rPr lang="en-US" sz="2800" dirty="0">
                <a:latin typeface="Calibri (Body)"/>
              </a:rPr>
              <a:t>Let’s now consider what drama may be good for, and why it might be good to spend more time studying the subject.</a:t>
            </a:r>
            <a:br>
              <a:rPr lang="en-US" sz="2800" dirty="0">
                <a:latin typeface="Calibri (Body)"/>
              </a:rPr>
            </a:br>
            <a:r>
              <a:rPr lang="en-US" sz="2800" dirty="0">
                <a:latin typeface="Calibri (Body)"/>
              </a:rPr>
              <a:t/>
            </a:r>
            <a:br>
              <a:rPr lang="en-US" sz="2800" dirty="0">
                <a:latin typeface="Calibri (Body)"/>
              </a:rPr>
            </a:br>
            <a:r>
              <a:rPr lang="en-US" sz="2800" dirty="0">
                <a:latin typeface="Calibri (Body)"/>
              </a:rPr>
              <a:t>In this presentation, you will see the ten traits that make up the IB learner profile. As a class, consider each trait in turn, and discuss how studying drama could promote the learner profile.</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554422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Inquirers</a:t>
            </a:r>
            <a:r>
              <a:rPr lang="en-US" sz="4000" b="1" dirty="0">
                <a:latin typeface="+mn-lt"/>
                <a:cs typeface="Arial" panose="020B0604020202020204" pitchFamily="34" charset="0"/>
              </a:rPr>
              <a:t/>
            </a:r>
            <a:br>
              <a:rPr lang="en-US" sz="4000" b="1" dirty="0">
                <a:latin typeface="+mn-lt"/>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84165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Knowledgeable</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t/>
            </a:r>
            <a:br>
              <a:rPr lang="en-GB" sz="4000" b="1" i="1" dirty="0"/>
            </a:br>
            <a:endParaRPr lang="en-US" sz="40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035211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Thinkers</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896473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Communicators</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364460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Principled</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5245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39"/>
            <a:ext cx="7772400" cy="4870726"/>
          </a:xfrm>
        </p:spPr>
        <p:txBody>
          <a:bodyPr>
            <a:normAutofit/>
          </a:bodyPr>
          <a:lstStyle/>
          <a:p>
            <a:r>
              <a:rPr lang="en-US" sz="4000" dirty="0">
                <a:latin typeface="Arial" panose="020B0604020202020204" pitchFamily="34" charset="0"/>
                <a:cs typeface="Arial" panose="020B0604020202020204" pitchFamily="34" charset="0"/>
              </a:rPr>
              <a:t>Open-minded</a:t>
            </a:r>
            <a:r>
              <a:rPr lang="en-US" sz="4000" b="1" dirty="0">
                <a:latin typeface="Arial" panose="020B0604020202020204" pitchFamily="34" charset="0"/>
                <a:cs typeface="Arial" panose="020B0604020202020204" pitchFamily="34" charset="0"/>
              </a:rPr>
              <a:t/>
            </a:r>
            <a:br>
              <a:rPr lang="en-US" sz="4000" b="1" dirty="0">
                <a:latin typeface="Arial" panose="020B0604020202020204" pitchFamily="34" charset="0"/>
                <a:cs typeface="Arial" panose="020B0604020202020204" pitchFamily="34" charset="0"/>
              </a:rPr>
            </a:br>
            <a:r>
              <a:rPr lang="en-GB" sz="4000" b="1" i="1" dirty="0">
                <a:latin typeface="Arial" panose="020B0604020202020204" pitchFamily="34" charset="0"/>
                <a:cs typeface="Arial" panose="020B0604020202020204" pitchFamily="34" charset="0"/>
              </a:rPr>
              <a:t/>
            </a:r>
            <a:br>
              <a:rPr lang="en-GB" sz="4000" b="1" i="1"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4680944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TotalTime>
  <Words>164</Words>
  <Application>Microsoft Office PowerPoint</Application>
  <PresentationFormat>On-screen Show (4:3)</PresentationFormat>
  <Paragraphs>26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(Body)</vt:lpstr>
      <vt:lpstr>Office Theme</vt:lpstr>
      <vt:lpstr>Unit 1.11 Playscripts  Extension activity</vt:lpstr>
      <vt:lpstr>As a subject, drama is not the most highly regarded subject in most school curricula. The same can probably be said for music, visual arts and dance. Often, if not always, more attention is given in schools to science subjects and mathematics.  Debate as a class:  To the extent that creative subjects tend not to be highly valued in schools, how can we explain this, and what is the effect on society?</vt:lpstr>
      <vt:lpstr>Let’s now consider what drama may be good for, and why it might be good to spend more time studying the subject.  In this presentation, you will see the ten traits that make up the IB learner profile. As a class, consider each trait in turn, and discuss how studying drama could promote the learner profile.</vt:lpstr>
      <vt:lpstr>Inquirers  </vt:lpstr>
      <vt:lpstr>Knowledgeable  </vt:lpstr>
      <vt:lpstr>Thinkers  </vt:lpstr>
      <vt:lpstr>Communicators  </vt:lpstr>
      <vt:lpstr>Principled  </vt:lpstr>
      <vt:lpstr>Open-minded  </vt:lpstr>
      <vt:lpstr>Caring  </vt:lpstr>
      <vt:lpstr>Risk takers  </vt:lpstr>
      <vt:lpstr>Balanced  </vt:lpstr>
      <vt:lpstr>Reflective  </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Nithiya Sivalingam</cp:lastModifiedBy>
  <cp:revision>25</cp:revision>
  <cp:lastPrinted>2019-07-08T12:32:16Z</cp:lastPrinted>
  <dcterms:created xsi:type="dcterms:W3CDTF">2015-10-09T19:32:27Z</dcterms:created>
  <dcterms:modified xsi:type="dcterms:W3CDTF">2019-07-08T12:32:23Z</dcterms:modified>
</cp:coreProperties>
</file>