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9" r:id="rId6"/>
    <p:sldId id="270" r:id="rId7"/>
    <p:sldId id="265" r:id="rId8"/>
  </p:sldIdLst>
  <p:sldSz cx="9144000" cy="6858000" type="screen4x3"/>
  <p:notesSz cx="6400800" cy="86868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252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86"/>
    <p:restoredTop sz="94649"/>
  </p:normalViewPr>
  <p:slideViewPr>
    <p:cSldViewPr snapToGrid="0" snapToObjects="1">
      <p:cViewPr varScale="1">
        <p:scale>
          <a:sx n="71" d="100"/>
          <a:sy n="71" d="100"/>
        </p:scale>
        <p:origin x="1350" y="60"/>
      </p:cViewPr>
      <p:guideLst>
        <p:guide orient="horz" pos="2160"/>
        <p:guide pos="2880"/>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545182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2723865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872608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787809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995151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612959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A6C5F76-0CDA-5B43-9CCE-96E5C9CCAB87}" type="datetimeFigureOut">
              <a:rPr lang="en-US" smtClean="0"/>
              <a:t>7/8/2019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74612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A6C5F76-0CDA-5B43-9CCE-96E5C9CCAB87}" type="datetimeFigureOut">
              <a:rPr lang="en-US" smtClean="0"/>
              <a:t>7/8/2019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338628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6C5F76-0CDA-5B43-9CCE-96E5C9CCAB87}" type="datetimeFigureOut">
              <a:rPr lang="en-US" smtClean="0"/>
              <a:t>7/8/2019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898752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443300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977940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6C5F76-0CDA-5B43-9CCE-96E5C9CCAB87}" type="datetimeFigureOut">
              <a:rPr lang="en-US" smtClean="0"/>
              <a:t>7/8/2019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29B792-A2E6-D04B-89A5-CD76D22AA531}" type="slidenum">
              <a:rPr lang="en-US" smtClean="0"/>
              <a:t>‹#›</a:t>
            </a:fld>
            <a:endParaRPr lang="en-US"/>
          </a:p>
        </p:txBody>
      </p:sp>
    </p:spTree>
    <p:extLst>
      <p:ext uri="{BB962C8B-B14F-4D97-AF65-F5344CB8AC3E}">
        <p14:creationId xmlns:p14="http://schemas.microsoft.com/office/powerpoint/2010/main" val="2642538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685800" y="1229739"/>
            <a:ext cx="7772400" cy="487072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6000" dirty="0" smtClean="0">
                <a:solidFill>
                  <a:srgbClr val="BD252B"/>
                </a:solidFill>
              </a:rPr>
              <a:t>Unit 1.8</a:t>
            </a:r>
            <a:r>
              <a:rPr lang="en-GB" sz="6000" dirty="0">
                <a:solidFill>
                  <a:srgbClr val="BD252B"/>
                </a:solidFill>
              </a:rPr>
              <a:t/>
            </a:r>
            <a:br>
              <a:rPr lang="en-GB" sz="6000" dirty="0">
                <a:solidFill>
                  <a:srgbClr val="BD252B"/>
                </a:solidFill>
              </a:rPr>
            </a:br>
            <a:r>
              <a:rPr lang="en-GB" sz="6000" dirty="0">
                <a:solidFill>
                  <a:srgbClr val="BD252B"/>
                </a:solidFill>
              </a:rPr>
              <a:t>News articles</a:t>
            </a:r>
            <a:r>
              <a:rPr lang="en-GB" sz="6000" dirty="0" smtClean="0">
                <a:solidFill>
                  <a:srgbClr val="BD252B"/>
                </a:solidFill>
              </a:rPr>
              <a:t/>
            </a:r>
            <a:br>
              <a:rPr lang="en-GB" sz="6000" dirty="0" smtClean="0">
                <a:solidFill>
                  <a:srgbClr val="BD252B"/>
                </a:solidFill>
              </a:rPr>
            </a:br>
            <a:r>
              <a:rPr lang="en-GB" sz="1100" b="1" i="1" dirty="0" smtClean="0"/>
              <a:t/>
            </a:r>
            <a:br>
              <a:rPr lang="en-GB" sz="1100" b="1" i="1" dirty="0" smtClean="0"/>
            </a:br>
            <a:r>
              <a:rPr lang="en-US" sz="2400" dirty="0" smtClean="0">
                <a:latin typeface="Arial" panose="020B0604020202020204" pitchFamily="34" charset="0"/>
                <a:cs typeface="Arial" panose="020B0604020202020204" pitchFamily="34" charset="0"/>
              </a:rPr>
              <a:t>Extension activity</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45809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pPr algn="l"/>
            <a:r>
              <a:rPr lang="en-US" sz="3600" dirty="0">
                <a:latin typeface="Calibri (Body)"/>
              </a:rPr>
              <a:t>Many Theory of Knowledge (TOK) issues are raised through a consideration of news articles. </a:t>
            </a:r>
            <a:r>
              <a:rPr lang="en-US" sz="3600" dirty="0" smtClean="0">
                <a:latin typeface="Calibri (Body)"/>
              </a:rPr>
              <a:t/>
            </a:r>
            <a:br>
              <a:rPr lang="en-US" sz="3600" dirty="0" smtClean="0">
                <a:latin typeface="Calibri (Body)"/>
              </a:rPr>
            </a:br>
            <a:r>
              <a:rPr lang="en-US" sz="3600" dirty="0" smtClean="0">
                <a:latin typeface="Calibri (Body)"/>
              </a:rPr>
              <a:t>As </a:t>
            </a:r>
            <a:r>
              <a:rPr lang="en-US" sz="3600" dirty="0">
                <a:latin typeface="Calibri (Body)"/>
              </a:rPr>
              <a:t>a class, discuss the following </a:t>
            </a:r>
            <a:r>
              <a:rPr lang="en-US" sz="3600" dirty="0" smtClean="0">
                <a:latin typeface="Calibri (Body)"/>
              </a:rPr>
              <a:t>questions …</a:t>
            </a:r>
            <a:endParaRPr lang="en-US" sz="3600" dirty="0">
              <a:latin typeface="Calibri (Body)"/>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12300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58299"/>
            <a:ext cx="8072438" cy="4870726"/>
          </a:xfrm>
        </p:spPr>
        <p:txBody>
          <a:bodyPr>
            <a:normAutofit/>
          </a:bodyPr>
          <a:lstStyle/>
          <a:p>
            <a:pPr algn="l"/>
            <a:r>
              <a:rPr lang="en-US" sz="2800" dirty="0" smtClean="0">
                <a:solidFill>
                  <a:srgbClr val="000000"/>
                </a:solidFill>
                <a:latin typeface="+mn-lt"/>
              </a:rPr>
              <a:t>•	What </a:t>
            </a:r>
            <a:r>
              <a:rPr lang="en-US" sz="2800" dirty="0">
                <a:solidFill>
                  <a:srgbClr val="000000"/>
                </a:solidFill>
                <a:latin typeface="+mn-lt"/>
              </a:rPr>
              <a:t>is ‘fake news’?</a:t>
            </a:r>
            <a:r>
              <a:rPr lang="en-US" sz="2800" dirty="0" smtClean="0">
                <a:latin typeface="+mn-lt"/>
              </a:rPr>
              <a:t/>
            </a:r>
            <a:br>
              <a:rPr lang="en-US" sz="2800" dirty="0" smtClean="0">
                <a:latin typeface="+mn-lt"/>
              </a:rPr>
            </a:br>
            <a:r>
              <a:rPr lang="en-US" sz="2800" dirty="0">
                <a:latin typeface="+mn-lt"/>
              </a:rPr>
              <a:t/>
            </a:r>
            <a:br>
              <a:rPr lang="en-US" sz="2800" dirty="0">
                <a:latin typeface="+mn-lt"/>
              </a:rPr>
            </a:br>
            <a:r>
              <a:rPr lang="en-US" sz="2800" dirty="0">
                <a:solidFill>
                  <a:srgbClr val="000000"/>
                </a:solidFill>
                <a:latin typeface="+mn-lt"/>
              </a:rPr>
              <a:t>•	</a:t>
            </a:r>
            <a:r>
              <a:rPr lang="en-US" sz="2800" dirty="0" smtClean="0">
                <a:latin typeface="+mn-lt"/>
              </a:rPr>
              <a:t>Is </a:t>
            </a:r>
            <a:r>
              <a:rPr lang="en-US" sz="2800" dirty="0">
                <a:latin typeface="+mn-lt"/>
              </a:rPr>
              <a:t>‘fake news’ new?</a:t>
            </a:r>
            <a:r>
              <a:rPr lang="en-US" sz="2800" dirty="0" smtClean="0">
                <a:latin typeface="+mn-lt"/>
              </a:rPr>
              <a:t/>
            </a:r>
            <a:br>
              <a:rPr lang="en-US" sz="2800" dirty="0" smtClean="0">
                <a:latin typeface="+mn-lt"/>
              </a:rPr>
            </a:br>
            <a:r>
              <a:rPr lang="en-US" sz="2800" dirty="0">
                <a:latin typeface="+mn-lt"/>
              </a:rPr>
              <a:t/>
            </a:r>
            <a:br>
              <a:rPr lang="en-US" sz="2800" dirty="0">
                <a:latin typeface="+mn-lt"/>
              </a:rPr>
            </a:br>
            <a:r>
              <a:rPr lang="en-US" sz="2800" dirty="0">
                <a:solidFill>
                  <a:srgbClr val="000000"/>
                </a:solidFill>
                <a:latin typeface="+mn-lt"/>
              </a:rPr>
              <a:t>•	</a:t>
            </a:r>
            <a:r>
              <a:rPr lang="en-US" sz="2800" dirty="0" smtClean="0">
                <a:latin typeface="+mn-lt"/>
              </a:rPr>
              <a:t>What </a:t>
            </a:r>
            <a:r>
              <a:rPr lang="en-US" sz="2800" dirty="0">
                <a:latin typeface="+mn-lt"/>
              </a:rPr>
              <a:t>is the role of technology in the spread of </a:t>
            </a:r>
            <a:r>
              <a:rPr lang="en-US" sz="2800" dirty="0" smtClean="0">
                <a:latin typeface="+mn-lt"/>
              </a:rPr>
              <a:t>	‘</a:t>
            </a:r>
            <a:r>
              <a:rPr lang="en-US" sz="2800" dirty="0">
                <a:latin typeface="+mn-lt"/>
              </a:rPr>
              <a:t>fake news’?</a:t>
            </a:r>
            <a:r>
              <a:rPr lang="en-US" sz="2800" dirty="0" smtClean="0">
                <a:latin typeface="+mn-lt"/>
              </a:rPr>
              <a:t/>
            </a:r>
            <a:br>
              <a:rPr lang="en-US" sz="2800" dirty="0" smtClean="0">
                <a:latin typeface="+mn-lt"/>
              </a:rPr>
            </a:br>
            <a:r>
              <a:rPr lang="en-US" sz="2800" dirty="0">
                <a:latin typeface="+mn-lt"/>
              </a:rPr>
              <a:t/>
            </a:r>
            <a:br>
              <a:rPr lang="en-US" sz="2800" dirty="0">
                <a:latin typeface="+mn-lt"/>
              </a:rPr>
            </a:br>
            <a:r>
              <a:rPr lang="en-US" sz="2800" dirty="0">
                <a:solidFill>
                  <a:srgbClr val="000000"/>
                </a:solidFill>
                <a:latin typeface="+mn-lt"/>
              </a:rPr>
              <a:t>•	</a:t>
            </a:r>
            <a:r>
              <a:rPr lang="en-US" sz="2800" dirty="0" smtClean="0">
                <a:latin typeface="+mn-lt"/>
              </a:rPr>
              <a:t>To </a:t>
            </a:r>
            <a:r>
              <a:rPr lang="en-US" sz="2800" dirty="0">
                <a:latin typeface="+mn-lt"/>
              </a:rPr>
              <a:t>what extent does ‘fake news’ matter</a:t>
            </a:r>
            <a:r>
              <a:rPr lang="en-US" sz="2800" dirty="0" smtClean="0">
                <a:latin typeface="+mn-lt"/>
              </a:rPr>
              <a:t>?</a:t>
            </a:r>
            <a:endParaRPr lang="en-US" sz="2800" dirty="0">
              <a:latin typeface="+mn-lt"/>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484165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72571"/>
            <a:ext cx="7772400" cy="4870726"/>
          </a:xfrm>
        </p:spPr>
        <p:txBody>
          <a:bodyPr>
            <a:normAutofit/>
          </a:bodyPr>
          <a:lstStyle/>
          <a:p>
            <a:pPr algn="l"/>
            <a:r>
              <a:rPr lang="en-US" sz="2800" dirty="0" smtClean="0">
                <a:latin typeface="Calibri (Body)"/>
              </a:rPr>
              <a:t>•	To </a:t>
            </a:r>
            <a:r>
              <a:rPr lang="en-US" sz="2800" dirty="0">
                <a:latin typeface="Calibri (Body)"/>
              </a:rPr>
              <a:t>what extent does the news we read, hear </a:t>
            </a:r>
            <a:r>
              <a:rPr lang="en-US" sz="2800" dirty="0" smtClean="0">
                <a:latin typeface="Calibri (Body)"/>
              </a:rPr>
              <a:t>	and watch </a:t>
            </a:r>
            <a:r>
              <a:rPr lang="en-US" sz="2800" dirty="0">
                <a:latin typeface="Calibri (Body)"/>
              </a:rPr>
              <a:t>influence how we think? To what </a:t>
            </a:r>
            <a:r>
              <a:rPr lang="en-US" sz="2800" dirty="0" smtClean="0">
                <a:latin typeface="Calibri (Body)"/>
              </a:rPr>
              <a:t>	extent does </a:t>
            </a:r>
            <a:r>
              <a:rPr lang="en-US" sz="2800" dirty="0">
                <a:latin typeface="Calibri (Body)"/>
              </a:rPr>
              <a:t>it influence how we behave?</a:t>
            </a:r>
            <a:br>
              <a:rPr lang="en-US" sz="2800" dirty="0">
                <a:latin typeface="Calibri (Body)"/>
              </a:rPr>
            </a:br>
            <a:r>
              <a:rPr lang="en-GB" sz="2800" dirty="0">
                <a:latin typeface="Calibri (Body)"/>
              </a:rPr>
              <a:t/>
            </a:r>
            <a:br>
              <a:rPr lang="en-GB" sz="2800" dirty="0">
                <a:latin typeface="Calibri (Body)"/>
              </a:rPr>
            </a:br>
            <a:r>
              <a:rPr lang="en-GB" sz="2800" dirty="0" smtClean="0">
                <a:latin typeface="Calibri (Body)"/>
              </a:rPr>
              <a:t>•	</a:t>
            </a:r>
            <a:r>
              <a:rPr lang="en-US" sz="2800" dirty="0" smtClean="0">
                <a:latin typeface="Calibri (Body)"/>
                <a:cs typeface="Arial"/>
              </a:rPr>
              <a:t>If </a:t>
            </a:r>
            <a:r>
              <a:rPr lang="en-US" sz="2800" dirty="0">
                <a:latin typeface="Calibri (Body)"/>
                <a:cs typeface="Arial"/>
              </a:rPr>
              <a:t>we do not read, </a:t>
            </a:r>
            <a:r>
              <a:rPr lang="en-US" sz="2800" dirty="0" smtClean="0">
                <a:latin typeface="Calibri (Body)"/>
                <a:cs typeface="Arial"/>
              </a:rPr>
              <a:t>hear </a:t>
            </a:r>
            <a:r>
              <a:rPr lang="en-US" sz="2800" dirty="0">
                <a:latin typeface="Calibri (Body)"/>
                <a:cs typeface="Arial"/>
              </a:rPr>
              <a:t>or watch news, does </a:t>
            </a:r>
            <a:r>
              <a:rPr lang="en-US" sz="2800" dirty="0" smtClean="0">
                <a:latin typeface="Calibri (Body)"/>
                <a:cs typeface="Arial"/>
              </a:rPr>
              <a:t>	it matter</a:t>
            </a:r>
            <a:r>
              <a:rPr lang="en-US" sz="2800" dirty="0">
                <a:latin typeface="Calibri (Body)"/>
                <a:cs typeface="Arial"/>
              </a:rPr>
              <a:t>?</a:t>
            </a:r>
            <a:r>
              <a:rPr lang="en-US" sz="2800" dirty="0"/>
              <a:t/>
            </a:r>
            <a:br>
              <a:rPr lang="en-US" sz="2800" dirty="0"/>
            </a:br>
            <a:endParaRPr lang="en-US" sz="2800" dirty="0"/>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469231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1072571"/>
            <a:ext cx="8158163" cy="4870726"/>
          </a:xfrm>
        </p:spPr>
        <p:txBody>
          <a:bodyPr>
            <a:normAutofit/>
          </a:bodyPr>
          <a:lstStyle/>
          <a:p>
            <a:pPr algn="l"/>
            <a:r>
              <a:rPr lang="en-US" sz="2800" dirty="0" smtClean="0">
                <a:latin typeface="Calibri (Body)"/>
              </a:rPr>
              <a:t>•</a:t>
            </a:r>
            <a:r>
              <a:rPr lang="en-US" sz="2800" dirty="0">
                <a:latin typeface="Calibri (Body)"/>
              </a:rPr>
              <a:t>	Newspaper reports are often referred to as </a:t>
            </a:r>
            <a:r>
              <a:rPr lang="en-US" sz="2800" dirty="0" smtClean="0">
                <a:latin typeface="Calibri (Body)"/>
              </a:rPr>
              <a:t>	‘</a:t>
            </a:r>
            <a:r>
              <a:rPr lang="en-US" sz="2800" dirty="0">
                <a:latin typeface="Calibri (Body)"/>
              </a:rPr>
              <a:t>newspaper stories’. What is implied by the </a:t>
            </a:r>
            <a:r>
              <a:rPr lang="en-US" sz="2800" dirty="0" smtClean="0">
                <a:latin typeface="Calibri (Body)"/>
              </a:rPr>
              <a:t>	word 	‘</a:t>
            </a:r>
            <a:r>
              <a:rPr lang="en-US" sz="2800" dirty="0">
                <a:latin typeface="Calibri (Body)"/>
              </a:rPr>
              <a:t>story’?</a:t>
            </a:r>
            <a:br>
              <a:rPr lang="en-US" sz="2800" dirty="0">
                <a:latin typeface="Calibri (Body)"/>
              </a:rPr>
            </a:br>
            <a:r>
              <a:rPr lang="en-GB" sz="2800" dirty="0">
                <a:latin typeface="Calibri (Body)"/>
              </a:rPr>
              <a:t/>
            </a:r>
            <a:br>
              <a:rPr lang="en-GB" sz="2800" dirty="0">
                <a:latin typeface="Calibri (Body)"/>
              </a:rPr>
            </a:br>
            <a:r>
              <a:rPr lang="en-GB" sz="2800" dirty="0" smtClean="0">
                <a:latin typeface="Calibri (Body)"/>
              </a:rPr>
              <a:t>•	</a:t>
            </a:r>
            <a:r>
              <a:rPr lang="en-US" sz="2800" dirty="0">
                <a:latin typeface="Calibri (Body)"/>
                <a:cs typeface="Arial"/>
              </a:rPr>
              <a:t>To what extent can we regard newspaper </a:t>
            </a:r>
            <a:r>
              <a:rPr lang="en-US" sz="2800" dirty="0" smtClean="0">
                <a:latin typeface="Calibri (Body)"/>
                <a:cs typeface="Arial"/>
              </a:rPr>
              <a:t>	stories as accurate </a:t>
            </a:r>
            <a:r>
              <a:rPr lang="en-US" sz="2800" dirty="0">
                <a:latin typeface="Calibri (Body)"/>
                <a:cs typeface="Arial"/>
              </a:rPr>
              <a:t>representations of events in </a:t>
            </a:r>
            <a:r>
              <a:rPr lang="en-US" sz="2800" dirty="0" smtClean="0">
                <a:latin typeface="Calibri (Body)"/>
                <a:cs typeface="Arial"/>
              </a:rPr>
              <a:t>	the </a:t>
            </a:r>
            <a:r>
              <a:rPr lang="en-US" sz="2800" dirty="0">
                <a:latin typeface="Calibri (Body)"/>
                <a:cs typeface="Arial"/>
              </a:rPr>
              <a:t>world?</a:t>
            </a:r>
            <a:r>
              <a:rPr lang="en-US" sz="2800" dirty="0"/>
              <a:t/>
            </a:r>
            <a:br>
              <a:rPr lang="en-US" sz="2800" dirty="0"/>
            </a:br>
            <a:endParaRPr lang="en-US" sz="2800" dirty="0"/>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249681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72571"/>
            <a:ext cx="7772400" cy="4870726"/>
          </a:xfrm>
        </p:spPr>
        <p:txBody>
          <a:bodyPr>
            <a:normAutofit/>
          </a:bodyPr>
          <a:lstStyle/>
          <a:p>
            <a:pPr algn="l"/>
            <a:r>
              <a:rPr lang="en-US" sz="2800" dirty="0" smtClean="0">
                <a:latin typeface="Calibri (Body)"/>
              </a:rPr>
              <a:t>•</a:t>
            </a:r>
            <a:r>
              <a:rPr lang="en-US" sz="2800" dirty="0">
                <a:latin typeface="Calibri (Body)"/>
              </a:rPr>
              <a:t>	Newspaper stories are often </a:t>
            </a:r>
            <a:r>
              <a:rPr lang="en-US" sz="2800" dirty="0" smtClean="0">
                <a:latin typeface="Calibri (Body)"/>
              </a:rPr>
              <a:t>accompanied 	by photographs</a:t>
            </a:r>
            <a:r>
              <a:rPr lang="en-US" sz="2800" dirty="0">
                <a:latin typeface="Calibri (Body)"/>
              </a:rPr>
              <a:t>. Why is this?</a:t>
            </a:r>
            <a:br>
              <a:rPr lang="en-US" sz="2800" dirty="0">
                <a:latin typeface="Calibri (Body)"/>
              </a:rPr>
            </a:br>
            <a:r>
              <a:rPr lang="en-GB" sz="2800" dirty="0">
                <a:latin typeface="Calibri (Body)"/>
              </a:rPr>
              <a:t/>
            </a:r>
            <a:br>
              <a:rPr lang="en-GB" sz="2800" dirty="0">
                <a:latin typeface="Calibri (Body)"/>
              </a:rPr>
            </a:br>
            <a:r>
              <a:rPr lang="en-GB" sz="2800" dirty="0" smtClean="0">
                <a:latin typeface="Calibri (Body)"/>
              </a:rPr>
              <a:t>•	</a:t>
            </a:r>
            <a:r>
              <a:rPr lang="en-US" sz="2800" dirty="0">
                <a:latin typeface="Calibri (Body)"/>
                <a:cs typeface="Arial"/>
              </a:rPr>
              <a:t>How do photographs potentially skew how </a:t>
            </a:r>
            <a:r>
              <a:rPr lang="en-US" sz="2800" dirty="0" smtClean="0">
                <a:latin typeface="Calibri (Body)"/>
                <a:cs typeface="Arial"/>
              </a:rPr>
              <a:t>	we understand </a:t>
            </a:r>
            <a:r>
              <a:rPr lang="en-US" sz="2800" dirty="0">
                <a:latin typeface="Calibri (Body)"/>
                <a:cs typeface="Arial"/>
              </a:rPr>
              <a:t>events in the world? </a:t>
            </a:r>
            <a:r>
              <a:rPr lang="en-US" sz="2800" dirty="0"/>
              <a:t/>
            </a:r>
            <a:br>
              <a:rPr lang="en-US" sz="2800" dirty="0"/>
            </a:br>
            <a:endParaRPr lang="en-US" sz="2800" dirty="0"/>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3782703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4319" y="143879"/>
            <a:ext cx="8386769" cy="6842706"/>
          </a:xfrm>
        </p:spPr>
        <p:txBody>
          <a:bodyPr>
            <a:noAutofit/>
          </a:bodyPr>
          <a:lstStyle/>
          <a:p>
            <a:pPr algn="l"/>
            <a:r>
              <a:rPr lang="en-US" sz="2400" dirty="0">
                <a:latin typeface="Calibri (Body)"/>
                <a:cs typeface="Arial"/>
              </a:rPr>
              <a:t>Newspapers often report from what people say at events called ‘news conferences’, where one or many media outlets come to listen to and ask questions of one or more people.</a:t>
            </a:r>
            <a:br>
              <a:rPr lang="en-US" sz="2400" dirty="0">
                <a:latin typeface="Calibri (Body)"/>
                <a:cs typeface="Arial"/>
              </a:rPr>
            </a:br>
            <a:r>
              <a:rPr lang="en-US" sz="2400" dirty="0">
                <a:latin typeface="Calibri (Body)"/>
                <a:cs typeface="Arial"/>
              </a:rPr>
              <a:t/>
            </a:r>
            <a:br>
              <a:rPr lang="en-US" sz="2400" dirty="0">
                <a:latin typeface="Calibri (Body)"/>
                <a:cs typeface="Arial"/>
              </a:rPr>
            </a:br>
            <a:r>
              <a:rPr lang="en-US" sz="2400" b="1" dirty="0">
                <a:latin typeface="Calibri (Body)"/>
                <a:cs typeface="Arial"/>
              </a:rPr>
              <a:t>Think about </a:t>
            </a:r>
            <a:r>
              <a:rPr lang="en-US" sz="2400" b="1" dirty="0" smtClean="0">
                <a:latin typeface="Calibri (Body)"/>
                <a:cs typeface="Arial"/>
              </a:rPr>
              <a:t>an issue </a:t>
            </a:r>
            <a:r>
              <a:rPr lang="en-US" sz="2400" b="1" dirty="0">
                <a:latin typeface="Calibri (Body)"/>
                <a:cs typeface="Arial"/>
              </a:rPr>
              <a:t>that really irritates or bothers you</a:t>
            </a:r>
            <a:r>
              <a:rPr lang="en-US" sz="2400" b="1" dirty="0" smtClean="0">
                <a:latin typeface="Calibri (Body)"/>
                <a:cs typeface="Arial"/>
              </a:rPr>
              <a:t>.</a:t>
            </a:r>
            <a:br>
              <a:rPr lang="en-US" sz="2400" b="1" dirty="0" smtClean="0">
                <a:latin typeface="Calibri (Body)"/>
                <a:cs typeface="Arial"/>
              </a:rPr>
            </a:br>
            <a:r>
              <a:rPr lang="en-US" sz="2400" b="1" dirty="0">
                <a:latin typeface="Calibri (Body)"/>
                <a:cs typeface="Arial"/>
              </a:rPr>
              <a:t/>
            </a:r>
            <a:br>
              <a:rPr lang="en-US" sz="2400" b="1" dirty="0">
                <a:latin typeface="Calibri (Body)"/>
                <a:cs typeface="Arial"/>
              </a:rPr>
            </a:br>
            <a:r>
              <a:rPr lang="en-US" sz="2400" dirty="0">
                <a:latin typeface="Calibri (Body)"/>
                <a:cs typeface="Arial"/>
              </a:rPr>
              <a:t>Next, imagine phoning a major national newspaper to tell them that you intend to call a news conference to discuss </a:t>
            </a:r>
            <a:r>
              <a:rPr lang="en-US" sz="2400" dirty="0" smtClean="0">
                <a:latin typeface="Calibri (Body)"/>
                <a:cs typeface="Arial"/>
              </a:rPr>
              <a:t>this issue, </a:t>
            </a:r>
            <a:r>
              <a:rPr lang="en-US" sz="2400" dirty="0">
                <a:latin typeface="Calibri (Body)"/>
                <a:cs typeface="Arial"/>
              </a:rPr>
              <a:t>and that you would like the newspaper to send a journalist. Do you think they would send a journalist?</a:t>
            </a:r>
            <a:br>
              <a:rPr lang="en-US" sz="2400" dirty="0">
                <a:latin typeface="Calibri (Body)"/>
                <a:cs typeface="Arial"/>
              </a:rPr>
            </a:br>
            <a:r>
              <a:rPr lang="en-US" sz="2400" dirty="0">
                <a:latin typeface="Calibri (Body)"/>
                <a:cs typeface="Arial"/>
              </a:rPr>
              <a:t>If you are not optimistic that the newspaper would send a journalist to listen to you, what could this suggest about the ways </a:t>
            </a:r>
            <a:r>
              <a:rPr lang="en-US" sz="2400" dirty="0" smtClean="0">
                <a:latin typeface="Calibri (Body)"/>
                <a:cs typeface="Arial"/>
              </a:rPr>
              <a:t>in which views </a:t>
            </a:r>
            <a:r>
              <a:rPr lang="en-US" sz="2400" dirty="0">
                <a:latin typeface="Calibri (Body)"/>
                <a:cs typeface="Arial"/>
              </a:rPr>
              <a:t>are expressed and shared in society?</a:t>
            </a: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22938000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96</TotalTime>
  <Words>98</Words>
  <Application>Microsoft Office PowerPoint</Application>
  <PresentationFormat>On-screen Show (4:3)</PresentationFormat>
  <Paragraphs>14</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(Body)</vt:lpstr>
      <vt:lpstr>Office Theme</vt:lpstr>
      <vt:lpstr>PowerPoint Presentation</vt:lpstr>
      <vt:lpstr>Many Theory of Knowledge (TOK) issues are raised through a consideration of news articles.  As a class, discuss the following questions …</vt:lpstr>
      <vt:lpstr>• What is ‘fake news’?  • Is ‘fake news’ new?  • What is the role of technology in the spread of  ‘fake news’?  • To what extent does ‘fake news’ matter?</vt:lpstr>
      <vt:lpstr>• To what extent does the news we read, hear  and watch influence how we think? To what  extent does it influence how we behave?  • If we do not read, hear or watch news, does  it matter? </vt:lpstr>
      <vt:lpstr>• Newspaper reports are often referred to as  ‘newspaper stories’. What is implied by the  word  ‘story’?  • To what extent can we regard newspaper  stories as accurate representations of events in  the world? </vt:lpstr>
      <vt:lpstr>• Newspaper stories are often accompanied  by photographs. Why is this?  • How do photographs potentially skew how  we understand events in the world?  </vt:lpstr>
      <vt:lpstr>Newspapers often report from what people say at events called ‘news conferences’, where one or many media outlets come to listen to and ask questions of one or more people.  Think about an issue that really irritates or bothers you.  Next, imagine phoning a major national newspaper to tell them that you intend to call a news conference to discuss this issue, and that you would like the newspaper to send a journalist. Do you think they would send a journalist? If you are not optimistic that the newspaper would send a journalist to listen to you, what could this suggest about the ways in which views are expressed and shared in society?</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Coles</dc:creator>
  <cp:lastModifiedBy>Prabhakaran Pandian</cp:lastModifiedBy>
  <cp:revision>34</cp:revision>
  <cp:lastPrinted>2019-07-08T09:20:11Z</cp:lastPrinted>
  <dcterms:created xsi:type="dcterms:W3CDTF">2015-10-09T19:32:27Z</dcterms:created>
  <dcterms:modified xsi:type="dcterms:W3CDTF">2019-07-08T09:20:27Z</dcterms:modified>
</cp:coreProperties>
</file>