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77" r:id="rId4"/>
    <p:sldId id="269" r:id="rId5"/>
    <p:sldId id="265" r:id="rId6"/>
    <p:sldId id="278" r:id="rId7"/>
    <p:sldId id="270" r:id="rId8"/>
    <p:sldId id="271" r:id="rId9"/>
    <p:sldId id="273" r:id="rId10"/>
    <p:sldId id="274" r:id="rId11"/>
    <p:sldId id="275" r:id="rId12"/>
    <p:sldId id="279" r:id="rId13"/>
    <p:sldId id="280" r:id="rId14"/>
    <p:sldId id="276" r:id="rId15"/>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85800" y="1417997"/>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rPr>
              <a:t>Unit 3.1</a:t>
            </a:r>
            <a:br>
              <a:rPr lang="en-GB" sz="6000" dirty="0" smtClean="0">
                <a:solidFill>
                  <a:srgbClr val="BD252B"/>
                </a:solidFill>
              </a:rPr>
            </a:br>
            <a:r>
              <a:rPr lang="en-US" sz="6000" dirty="0" smtClean="0">
                <a:solidFill>
                  <a:srgbClr val="BD252B"/>
                </a:solidFill>
              </a:rPr>
              <a:t>Racism</a:t>
            </a:r>
            <a:r>
              <a:rPr lang="en-GB" sz="6000" dirty="0" smtClean="0">
                <a:solidFill>
                  <a:srgbClr val="BD252B"/>
                </a:solidFill>
              </a:rPr>
              <a:t/>
            </a:r>
            <a:br>
              <a:rPr lang="en-GB" sz="6000" dirty="0" smtClean="0">
                <a:solidFill>
                  <a:srgbClr val="BD252B"/>
                </a:solidFill>
              </a:rPr>
            </a:br>
            <a:r>
              <a:rPr lang="en-GB" sz="1100" b="1" i="1" dirty="0" smtClean="0">
                <a:latin typeface="Calibri (Body)"/>
              </a:rPr>
              <a:t/>
            </a:r>
            <a:br>
              <a:rPr lang="en-GB" sz="1100" b="1" i="1" dirty="0" smtClean="0">
                <a:latin typeface="Calibri (Body)"/>
              </a:rPr>
            </a:br>
            <a:r>
              <a:rPr lang="en-US" sz="2400" dirty="0">
                <a:latin typeface="Calibri (Body)"/>
                <a:cs typeface="Arial" panose="020B0604020202020204" pitchFamily="34" charset="0"/>
              </a:rPr>
              <a:t>Paper 1 skills – Guided analysis of Text 3.5, Nelson </a:t>
            </a:r>
            <a:r>
              <a:rPr lang="en-US" sz="2400" dirty="0" smtClean="0">
                <a:latin typeface="Calibri (Body)"/>
                <a:cs typeface="Arial" panose="020B0604020202020204" pitchFamily="34" charset="0"/>
              </a:rPr>
              <a:t>Mandela’s </a:t>
            </a:r>
            <a:r>
              <a:rPr lang="en-US" sz="2400" dirty="0">
                <a:latin typeface="Calibri (Body)"/>
                <a:cs typeface="Arial" panose="020B0604020202020204" pitchFamily="34" charset="0"/>
              </a:rPr>
              <a:t>inauguration speech. </a:t>
            </a:r>
            <a:endParaRPr lang="en-US" dirty="0">
              <a:latin typeface="Calibri (Body)"/>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15966"/>
            <a:ext cx="8867631"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Your turn!</a:t>
            </a:r>
          </a:p>
        </p:txBody>
      </p:sp>
      <p:sp>
        <p:nvSpPr>
          <p:cNvPr id="8" name="Content Placeholder 2"/>
          <p:cNvSpPr txBox="1">
            <a:spLocks/>
          </p:cNvSpPr>
          <p:nvPr/>
        </p:nvSpPr>
        <p:spPr>
          <a:xfrm>
            <a:off x="609600" y="1762556"/>
            <a:ext cx="7620000" cy="4820120"/>
          </a:xfrm>
          <a:prstGeom prst="rect">
            <a:avLst/>
          </a:prstGeom>
        </p:spPr>
        <p:txBody>
          <a:bodyPr vert="horz" lIns="91440" tIns="45720" rIns="91440" bIns="45720" rtlCol="0">
            <a:normAutofit fontScale="850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3100" dirty="0" smtClean="0">
                <a:solidFill>
                  <a:schemeClr val="tx1"/>
                </a:solidFill>
              </a:rPr>
              <a:t>Now that you have a claim, and you know how to use evidence, continue writing by </a:t>
            </a:r>
            <a:r>
              <a:rPr lang="en-US" sz="3100" dirty="0" err="1" smtClean="0">
                <a:solidFill>
                  <a:schemeClr val="tx1"/>
                </a:solidFill>
              </a:rPr>
              <a:t>analysing</a:t>
            </a:r>
            <a:r>
              <a:rPr lang="en-US" sz="3100" dirty="0" smtClean="0">
                <a:solidFill>
                  <a:schemeClr val="tx1"/>
                </a:solidFill>
              </a:rPr>
              <a:t> the next sentence in the speech:</a:t>
            </a:r>
          </a:p>
          <a:p>
            <a:pPr algn="l"/>
            <a:r>
              <a:rPr lang="en-US" sz="3100" dirty="0" smtClean="0">
                <a:solidFill>
                  <a:schemeClr val="tx1"/>
                </a:solidFill>
              </a:rPr>
              <a:t>‘</a:t>
            </a:r>
            <a:r>
              <a:rPr lang="en-GB" sz="3100" dirty="0" smtClean="0">
                <a:solidFill>
                  <a:schemeClr val="tx1"/>
                </a:solidFill>
              </a:rPr>
              <a:t>The moment to bridge the chasms that divide us has come.’</a:t>
            </a:r>
          </a:p>
          <a:p>
            <a:endParaRPr lang="en-GB" sz="1900" i="1" dirty="0" smtClean="0">
              <a:solidFill>
                <a:schemeClr val="tx1"/>
              </a:solidFill>
            </a:endParaRPr>
          </a:p>
          <a:p>
            <a:pPr algn="l"/>
            <a:r>
              <a:rPr lang="en-GB" sz="3100" i="1" dirty="0" smtClean="0">
                <a:solidFill>
                  <a:schemeClr val="tx1"/>
                </a:solidFill>
              </a:rPr>
              <a:t>Remember</a:t>
            </a:r>
            <a:r>
              <a:rPr lang="en-GB" sz="3100" dirty="0" smtClean="0">
                <a:solidFill>
                  <a:schemeClr val="tx1"/>
                </a:solidFill>
              </a:rPr>
              <a:t>:</a:t>
            </a:r>
          </a:p>
          <a:p>
            <a:pPr marL="457200" indent="-457200" algn="l">
              <a:buFont typeface="Arial" panose="020B0604020202020204" pitchFamily="34" charset="0"/>
              <a:buChar char="•"/>
            </a:pPr>
            <a:r>
              <a:rPr lang="en-GB" sz="3100" dirty="0" smtClean="0">
                <a:solidFill>
                  <a:schemeClr val="tx1"/>
                </a:solidFill>
              </a:rPr>
              <a:t>Find </a:t>
            </a:r>
            <a:r>
              <a:rPr lang="en-US" sz="3100" dirty="0" smtClean="0">
                <a:solidFill>
                  <a:schemeClr val="tx1"/>
                </a:solidFill>
              </a:rPr>
              <a:t>evidence in the text that supports your main idea.</a:t>
            </a:r>
          </a:p>
          <a:p>
            <a:pPr marL="457200" indent="-457200" algn="l">
              <a:buFont typeface="Arial" panose="020B0604020202020204" pitchFamily="34" charset="0"/>
              <a:buChar char="•"/>
            </a:pPr>
            <a:r>
              <a:rPr lang="en-US" sz="3100" dirty="0" smtClean="0">
                <a:solidFill>
                  <a:schemeClr val="tx1"/>
                </a:solidFill>
              </a:rPr>
              <a:t>Integrate that quotation fluidly in your sentence.</a:t>
            </a:r>
          </a:p>
          <a:p>
            <a:pPr marL="457200" indent="-457200" algn="l">
              <a:buFont typeface="Arial" panose="020B0604020202020204" pitchFamily="34" charset="0"/>
              <a:buChar char="•"/>
            </a:pPr>
            <a:r>
              <a:rPr lang="en-US" sz="3100" dirty="0" smtClean="0">
                <a:solidFill>
                  <a:schemeClr val="tx1"/>
                </a:solidFill>
              </a:rPr>
              <a:t>Unpack the language of the author.</a:t>
            </a:r>
          </a:p>
          <a:p>
            <a:pPr marL="457200" indent="-457200" algn="l">
              <a:buFont typeface="Arial" panose="020B0604020202020204" pitchFamily="34" charset="0"/>
              <a:buChar char="•"/>
            </a:pPr>
            <a:r>
              <a:rPr lang="en-US" sz="3100" dirty="0" smtClean="0">
                <a:solidFill>
                  <a:schemeClr val="tx1"/>
                </a:solidFill>
              </a:rPr>
              <a:t>Discuss the technique or device in a way that connects to your claim.</a:t>
            </a:r>
            <a:endParaRPr lang="en-US" sz="3100" dirty="0">
              <a:solidFill>
                <a:schemeClr val="tx1"/>
              </a:solidFill>
            </a:endParaRPr>
          </a:p>
        </p:txBody>
      </p:sp>
    </p:spTree>
    <p:extLst>
      <p:ext uri="{BB962C8B-B14F-4D97-AF65-F5344CB8AC3E}">
        <p14:creationId xmlns:p14="http://schemas.microsoft.com/office/powerpoint/2010/main" val="3987513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4073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Short checklist for your analysis</a:t>
            </a:r>
          </a:p>
        </p:txBody>
      </p:sp>
      <p:sp>
        <p:nvSpPr>
          <p:cNvPr id="8" name="Content Placeholder 2"/>
          <p:cNvSpPr txBox="1">
            <a:spLocks/>
          </p:cNvSpPr>
          <p:nvPr/>
        </p:nvSpPr>
        <p:spPr>
          <a:xfrm>
            <a:off x="609599" y="2125670"/>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gn="l">
              <a:buFont typeface="Arial" panose="020B0604020202020204" pitchFamily="34" charset="0"/>
              <a:buChar char="•"/>
            </a:pPr>
            <a:r>
              <a:rPr lang="en-US" sz="2800" dirty="0" smtClean="0">
                <a:solidFill>
                  <a:schemeClr val="tx1"/>
                </a:solidFill>
              </a:rPr>
              <a:t>Do you have an author-focused argument?</a:t>
            </a:r>
          </a:p>
          <a:p>
            <a:pPr marL="342900" indent="-342900" algn="l">
              <a:buFont typeface="Arial" panose="020B0604020202020204" pitchFamily="34" charset="0"/>
              <a:buChar char="•"/>
            </a:pPr>
            <a:endParaRPr lang="en-US" sz="2000" dirty="0" smtClean="0">
              <a:solidFill>
                <a:schemeClr val="tx1"/>
              </a:solidFill>
            </a:endParaRPr>
          </a:p>
          <a:p>
            <a:pPr marL="342900" indent="-342900" algn="l">
              <a:buFont typeface="Arial" panose="020B0604020202020204" pitchFamily="34" charset="0"/>
              <a:buChar char="•"/>
            </a:pPr>
            <a:r>
              <a:rPr lang="en-US" sz="2800" dirty="0" smtClean="0">
                <a:solidFill>
                  <a:schemeClr val="tx1"/>
                </a:solidFill>
              </a:rPr>
              <a:t>Do you write about ideas rather than devices?</a:t>
            </a:r>
          </a:p>
          <a:p>
            <a:pPr marL="342900" indent="-342900" algn="l">
              <a:buFont typeface="Arial" panose="020B0604020202020204" pitchFamily="34" charset="0"/>
              <a:buChar char="•"/>
            </a:pPr>
            <a:endParaRPr lang="en-US" sz="2000" dirty="0" smtClean="0">
              <a:solidFill>
                <a:schemeClr val="tx1"/>
              </a:solidFill>
            </a:endParaRPr>
          </a:p>
          <a:p>
            <a:pPr marL="342900" indent="-342900" algn="l">
              <a:buFont typeface="Arial" panose="020B0604020202020204" pitchFamily="34" charset="0"/>
              <a:buChar char="•"/>
            </a:pPr>
            <a:r>
              <a:rPr lang="en-US" sz="2800" dirty="0" smtClean="0">
                <a:solidFill>
                  <a:schemeClr val="tx1"/>
                </a:solidFill>
              </a:rPr>
              <a:t>Are your quotations integrated into the sentence fluidly?</a:t>
            </a:r>
          </a:p>
          <a:p>
            <a:pPr marL="342900" indent="-342900" algn="l">
              <a:buFont typeface="Arial" panose="020B0604020202020204" pitchFamily="34" charset="0"/>
              <a:buChar char="•"/>
            </a:pPr>
            <a:endParaRPr lang="en-US" sz="2000" dirty="0" smtClean="0">
              <a:solidFill>
                <a:schemeClr val="tx1"/>
              </a:solidFill>
            </a:endParaRPr>
          </a:p>
          <a:p>
            <a:pPr marL="342900" indent="-342900" algn="l">
              <a:buFont typeface="Arial" panose="020B0604020202020204" pitchFamily="34" charset="0"/>
              <a:buChar char="•"/>
            </a:pPr>
            <a:r>
              <a:rPr lang="en-US" sz="2800" dirty="0" smtClean="0">
                <a:solidFill>
                  <a:schemeClr val="tx1"/>
                </a:solidFill>
              </a:rPr>
              <a:t>Do you closely </a:t>
            </a:r>
            <a:r>
              <a:rPr lang="en-US" sz="2800" dirty="0" err="1" smtClean="0">
                <a:solidFill>
                  <a:schemeClr val="tx1"/>
                </a:solidFill>
              </a:rPr>
              <a:t>analyse</a:t>
            </a:r>
            <a:r>
              <a:rPr lang="en-US" sz="2800" dirty="0" smtClean="0">
                <a:solidFill>
                  <a:schemeClr val="tx1"/>
                </a:solidFill>
              </a:rPr>
              <a:t> the language of the text?</a:t>
            </a:r>
            <a:endParaRPr lang="en-US" sz="2800" dirty="0">
              <a:solidFill>
                <a:schemeClr val="tx1"/>
              </a:solidFill>
            </a:endParaRPr>
          </a:p>
        </p:txBody>
      </p:sp>
    </p:spTree>
    <p:extLst>
      <p:ext uri="{BB962C8B-B14F-4D97-AF65-F5344CB8AC3E}">
        <p14:creationId xmlns:p14="http://schemas.microsoft.com/office/powerpoint/2010/main" val="2255696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15966"/>
            <a:ext cx="8867631"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Your turn – again!</a:t>
            </a:r>
          </a:p>
        </p:txBody>
      </p:sp>
      <p:sp>
        <p:nvSpPr>
          <p:cNvPr id="8" name="Content Placeholder 2"/>
          <p:cNvSpPr txBox="1">
            <a:spLocks/>
          </p:cNvSpPr>
          <p:nvPr/>
        </p:nvSpPr>
        <p:spPr>
          <a:xfrm>
            <a:off x="609599" y="2125670"/>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smtClean="0">
                <a:solidFill>
                  <a:schemeClr val="tx1"/>
                </a:solidFill>
              </a:rPr>
              <a:t>Continue </a:t>
            </a:r>
            <a:r>
              <a:rPr lang="en-US" sz="2800" dirty="0">
                <a:solidFill>
                  <a:schemeClr val="tx1"/>
                </a:solidFill>
              </a:rPr>
              <a:t>your analysis by writing about this line from Mandela’s speech :</a:t>
            </a:r>
          </a:p>
          <a:p>
            <a:pPr algn="l"/>
            <a:r>
              <a:rPr lang="en-US" sz="2800" dirty="0" smtClean="0">
                <a:solidFill>
                  <a:schemeClr val="tx1"/>
                </a:solidFill>
              </a:rPr>
              <a:t>‘</a:t>
            </a:r>
            <a:r>
              <a:rPr lang="en-US" sz="2800" dirty="0">
                <a:solidFill>
                  <a:schemeClr val="tx1"/>
                </a:solidFill>
              </a:rPr>
              <a:t>The time to build is upon us</a:t>
            </a:r>
            <a:r>
              <a:rPr lang="en-US" sz="2800" dirty="0" smtClean="0">
                <a:solidFill>
                  <a:schemeClr val="tx1"/>
                </a:solidFill>
              </a:rPr>
              <a:t>.’</a:t>
            </a:r>
          </a:p>
          <a:p>
            <a:pPr algn="l"/>
            <a:endParaRPr lang="en-US" sz="2800" dirty="0">
              <a:solidFill>
                <a:schemeClr val="tx1"/>
              </a:solidFill>
            </a:endParaRPr>
          </a:p>
          <a:p>
            <a:pPr algn="l"/>
            <a:r>
              <a:rPr lang="en-US" sz="2800" dirty="0">
                <a:solidFill>
                  <a:schemeClr val="tx1"/>
                </a:solidFill>
              </a:rPr>
              <a:t>Combine all of your analysis together to create an analytical paragraph about the opening of the speech.</a:t>
            </a:r>
          </a:p>
          <a:p>
            <a:pPr marL="342900" indent="-342900" algn="l">
              <a:buFont typeface="Arial" panose="020B0604020202020204" pitchFamily="34" charset="0"/>
              <a:buChar char="•"/>
            </a:pPr>
            <a:endParaRPr lang="en-US" sz="2800" dirty="0">
              <a:solidFill>
                <a:schemeClr val="tx1"/>
              </a:solidFill>
            </a:endParaRPr>
          </a:p>
          <a:p>
            <a:pPr marL="342900" indent="-342900" algn="l">
              <a:buFont typeface="Arial" panose="020B0604020202020204" pitchFamily="34" charset="0"/>
              <a:buChar char="•"/>
            </a:pPr>
            <a:endParaRPr lang="en-US" sz="2800" dirty="0">
              <a:solidFill>
                <a:schemeClr val="tx1"/>
              </a:solidFill>
            </a:endParaRPr>
          </a:p>
        </p:txBody>
      </p:sp>
    </p:spTree>
    <p:extLst>
      <p:ext uri="{BB962C8B-B14F-4D97-AF65-F5344CB8AC3E}">
        <p14:creationId xmlns:p14="http://schemas.microsoft.com/office/powerpoint/2010/main" val="3842423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81078"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Reflection</a:t>
            </a:r>
          </a:p>
        </p:txBody>
      </p:sp>
      <p:sp>
        <p:nvSpPr>
          <p:cNvPr id="8" name="Content Placeholder 2"/>
          <p:cNvSpPr txBox="1">
            <a:spLocks/>
          </p:cNvSpPr>
          <p:nvPr/>
        </p:nvSpPr>
        <p:spPr>
          <a:xfrm>
            <a:off x="609599" y="2125670"/>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gn="l">
              <a:buFont typeface="Arial" panose="020B0604020202020204" pitchFamily="34" charset="0"/>
              <a:buChar char="•"/>
            </a:pPr>
            <a:r>
              <a:rPr lang="en-US" sz="2800" dirty="0">
                <a:solidFill>
                  <a:schemeClr val="tx1"/>
                </a:solidFill>
              </a:rPr>
              <a:t>What have you </a:t>
            </a:r>
            <a:r>
              <a:rPr lang="en-US" sz="2800" dirty="0" smtClean="0">
                <a:solidFill>
                  <a:schemeClr val="tx1"/>
                </a:solidFill>
              </a:rPr>
              <a:t>learnt </a:t>
            </a:r>
            <a:r>
              <a:rPr lang="en-US" sz="2800" dirty="0">
                <a:solidFill>
                  <a:schemeClr val="tx1"/>
                </a:solidFill>
              </a:rPr>
              <a:t>about close textual analysis?</a:t>
            </a:r>
          </a:p>
          <a:p>
            <a:pPr marL="342900" indent="-342900" algn="l">
              <a:buFont typeface="Arial" panose="020B0604020202020204" pitchFamily="34" charset="0"/>
              <a:buChar char="•"/>
            </a:pPr>
            <a:endParaRPr lang="en-US" sz="2800" dirty="0">
              <a:solidFill>
                <a:schemeClr val="tx1"/>
              </a:solidFill>
            </a:endParaRPr>
          </a:p>
          <a:p>
            <a:pPr marL="342900" indent="-342900" algn="l">
              <a:buFont typeface="Arial" panose="020B0604020202020204" pitchFamily="34" charset="0"/>
              <a:buChar char="•"/>
            </a:pPr>
            <a:r>
              <a:rPr lang="en-US" sz="2800" dirty="0">
                <a:solidFill>
                  <a:schemeClr val="tx1"/>
                </a:solidFill>
              </a:rPr>
              <a:t>Why should you write about ideas rather than ‘spot devices’?</a:t>
            </a:r>
          </a:p>
          <a:p>
            <a:pPr marL="342900" indent="-342900" algn="l">
              <a:buFont typeface="Arial" panose="020B0604020202020204" pitchFamily="34" charset="0"/>
              <a:buChar char="•"/>
            </a:pPr>
            <a:endParaRPr lang="en-US" sz="2800" dirty="0">
              <a:solidFill>
                <a:schemeClr val="tx1"/>
              </a:solidFill>
            </a:endParaRPr>
          </a:p>
          <a:p>
            <a:pPr marL="342900" indent="-342900" algn="l">
              <a:buFont typeface="Arial" panose="020B0604020202020204" pitchFamily="34" charset="0"/>
              <a:buChar char="•"/>
            </a:pPr>
            <a:r>
              <a:rPr lang="en-US" sz="2800" dirty="0">
                <a:solidFill>
                  <a:schemeClr val="tx1"/>
                </a:solidFill>
              </a:rPr>
              <a:t>How can you use these skills when writing a Paper 1 response?</a:t>
            </a:r>
          </a:p>
        </p:txBody>
      </p:sp>
    </p:spTree>
    <p:extLst>
      <p:ext uri="{BB962C8B-B14F-4D97-AF65-F5344CB8AC3E}">
        <p14:creationId xmlns:p14="http://schemas.microsoft.com/office/powerpoint/2010/main" val="2815777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Content Placeholder 2"/>
          <p:cNvSpPr txBox="1">
            <a:spLocks/>
          </p:cNvSpPr>
          <p:nvPr/>
        </p:nvSpPr>
        <p:spPr>
          <a:xfrm>
            <a:off x="538160" y="1811339"/>
            <a:ext cx="8334378"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a:solidFill>
                  <a:schemeClr val="tx1"/>
                </a:solidFill>
              </a:rPr>
              <a:t>Choose another small section of Mandela’s inauguration </a:t>
            </a:r>
            <a:r>
              <a:rPr lang="en-US" sz="2800" dirty="0" smtClean="0">
                <a:solidFill>
                  <a:schemeClr val="tx1"/>
                </a:solidFill>
              </a:rPr>
              <a:t>speech. Write </a:t>
            </a:r>
            <a:r>
              <a:rPr lang="en-US" sz="2800" dirty="0">
                <a:solidFill>
                  <a:schemeClr val="tx1"/>
                </a:solidFill>
              </a:rPr>
              <a:t>a paragraph of analysis using what you </a:t>
            </a:r>
            <a:r>
              <a:rPr lang="en-US" sz="2800" dirty="0" smtClean="0">
                <a:solidFill>
                  <a:schemeClr val="tx1"/>
                </a:solidFill>
              </a:rPr>
              <a:t>learnt </a:t>
            </a:r>
            <a:r>
              <a:rPr lang="en-US" sz="2800" dirty="0">
                <a:solidFill>
                  <a:schemeClr val="tx1"/>
                </a:solidFill>
              </a:rPr>
              <a:t>in this lesson to guide you</a:t>
            </a:r>
            <a:r>
              <a:rPr lang="en-US" sz="2800" dirty="0" smtClean="0">
                <a:solidFill>
                  <a:schemeClr val="tx1"/>
                </a:solidFill>
              </a:rPr>
              <a:t>.</a:t>
            </a:r>
            <a:endParaRPr lang="en-US" sz="2800" dirty="0">
              <a:solidFill>
                <a:schemeClr val="tx1"/>
              </a:solidFill>
            </a:endParaRPr>
          </a:p>
        </p:txBody>
      </p:sp>
      <p:sp>
        <p:nvSpPr>
          <p:cNvPr id="5" name="Title 1"/>
          <p:cNvSpPr txBox="1">
            <a:spLocks/>
          </p:cNvSpPr>
          <p:nvPr/>
        </p:nvSpPr>
        <p:spPr>
          <a:xfrm>
            <a:off x="168793" y="715966"/>
            <a:ext cx="8854183"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Homework extension</a:t>
            </a:r>
          </a:p>
        </p:txBody>
      </p:sp>
    </p:spTree>
    <p:extLst>
      <p:ext uri="{BB962C8B-B14F-4D97-AF65-F5344CB8AC3E}">
        <p14:creationId xmlns:p14="http://schemas.microsoft.com/office/powerpoint/2010/main" val="3773660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29635"/>
            <a:ext cx="8773501"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Guided analysis</a:t>
            </a:r>
          </a:p>
        </p:txBody>
      </p:sp>
      <p:sp>
        <p:nvSpPr>
          <p:cNvPr id="7" name="Content Placeholder 2"/>
          <p:cNvSpPr txBox="1">
            <a:spLocks/>
          </p:cNvSpPr>
          <p:nvPr/>
        </p:nvSpPr>
        <p:spPr>
          <a:xfrm>
            <a:off x="609600" y="1811339"/>
            <a:ext cx="7977188" cy="4930029"/>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dirty="0">
                <a:solidFill>
                  <a:schemeClr val="tx1"/>
                </a:solidFill>
              </a:rPr>
              <a:t>A guided analysis requires you to closely </a:t>
            </a:r>
            <a:r>
              <a:rPr lang="en-US" sz="2400" dirty="0" err="1">
                <a:solidFill>
                  <a:schemeClr val="tx1"/>
                </a:solidFill>
              </a:rPr>
              <a:t>analyse</a:t>
            </a:r>
            <a:r>
              <a:rPr lang="en-US" sz="2400" dirty="0">
                <a:solidFill>
                  <a:schemeClr val="tx1"/>
                </a:solidFill>
              </a:rPr>
              <a:t> the language, style, structure, </a:t>
            </a:r>
            <a:r>
              <a:rPr lang="en-US" sz="2400" dirty="0" smtClean="0">
                <a:solidFill>
                  <a:schemeClr val="tx1"/>
                </a:solidFill>
              </a:rPr>
              <a:t>visuals </a:t>
            </a:r>
            <a:r>
              <a:rPr lang="en-US" sz="2400" dirty="0">
                <a:solidFill>
                  <a:schemeClr val="tx1"/>
                </a:solidFill>
              </a:rPr>
              <a:t>and other elements in a text.</a:t>
            </a:r>
          </a:p>
          <a:p>
            <a:pPr algn="l"/>
            <a:endParaRPr lang="en-US" sz="2400" dirty="0">
              <a:solidFill>
                <a:schemeClr val="tx1"/>
              </a:solidFill>
            </a:endParaRPr>
          </a:p>
          <a:p>
            <a:pPr algn="l"/>
            <a:r>
              <a:rPr lang="en-US" sz="2400" dirty="0">
                <a:solidFill>
                  <a:schemeClr val="tx1"/>
                </a:solidFill>
              </a:rPr>
              <a:t>This presentation will help you in writing a partial guided analysis on the beginning of Nelson Mandela’s inauguration speech (Text 3.5).</a:t>
            </a:r>
          </a:p>
          <a:p>
            <a:pPr algn="l"/>
            <a:endParaRPr lang="en-US" sz="2400" dirty="0">
              <a:solidFill>
                <a:schemeClr val="tx1"/>
              </a:solidFill>
            </a:endParaRPr>
          </a:p>
          <a:p>
            <a:pPr algn="l"/>
            <a:r>
              <a:rPr lang="en-US" sz="2400" dirty="0">
                <a:solidFill>
                  <a:schemeClr val="tx1"/>
                </a:solidFill>
              </a:rPr>
              <a:t>You have already done some work, answering questions, comparing and contrasting it to another speech and discussing it in class. Now you are going to write about it in as much depth and detail as possible. </a:t>
            </a:r>
            <a:endParaRPr lang="en-US" sz="3600" dirty="0" smtClean="0">
              <a:solidFill>
                <a:schemeClr val="tx1"/>
              </a:solidFill>
            </a:endParaRP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8880" y="728472"/>
            <a:ext cx="4206240" cy="5401056"/>
          </a:xfrm>
          <a:prstGeom prst="rect">
            <a:avLst/>
          </a:prstGeom>
        </p:spPr>
      </p:pic>
    </p:spTree>
    <p:extLst>
      <p:ext uri="{BB962C8B-B14F-4D97-AF65-F5344CB8AC3E}">
        <p14:creationId xmlns:p14="http://schemas.microsoft.com/office/powerpoint/2010/main" val="94045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29635"/>
            <a:ext cx="8786948"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Begin with ideas</a:t>
            </a:r>
          </a:p>
        </p:txBody>
      </p:sp>
      <p:sp>
        <p:nvSpPr>
          <p:cNvPr id="7" name="Content Placeholder 2"/>
          <p:cNvSpPr txBox="1">
            <a:spLocks/>
          </p:cNvSpPr>
          <p:nvPr/>
        </p:nvSpPr>
        <p:spPr>
          <a:xfrm>
            <a:off x="519956" y="2077291"/>
            <a:ext cx="8038257"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2800" dirty="0" smtClean="0">
                <a:solidFill>
                  <a:schemeClr val="tx1"/>
                </a:solidFill>
              </a:rPr>
              <a:t>When writing a guided analysis, students often try to ‘device spot’ </a:t>
            </a:r>
            <a:r>
              <a:rPr lang="en-US" sz="2800" dirty="0">
                <a:solidFill>
                  <a:schemeClr val="tx1"/>
                </a:solidFill>
              </a:rPr>
              <a:t>–</a:t>
            </a:r>
            <a:r>
              <a:rPr lang="en-US" sz="2800" dirty="0" smtClean="0">
                <a:solidFill>
                  <a:schemeClr val="tx1"/>
                </a:solidFill>
              </a:rPr>
              <a:t> mentioning all the different techniques they notice a writer doing in a text.</a:t>
            </a:r>
          </a:p>
          <a:p>
            <a:pPr marL="457200" indent="-457200" algn="l">
              <a:buFont typeface="Arial" panose="020B0604020202020204" pitchFamily="34" charset="0"/>
              <a:buChar char="•"/>
            </a:pPr>
            <a:endParaRPr lang="en-US" sz="2000" dirty="0" smtClean="0">
              <a:solidFill>
                <a:schemeClr val="tx1"/>
              </a:solidFill>
            </a:endParaRPr>
          </a:p>
          <a:p>
            <a:pPr algn="l"/>
            <a:r>
              <a:rPr lang="en-US" sz="2800" dirty="0" smtClean="0">
                <a:solidFill>
                  <a:schemeClr val="tx1"/>
                </a:solidFill>
              </a:rPr>
              <a:t>	Don’t </a:t>
            </a:r>
            <a:r>
              <a:rPr lang="en-US" sz="2800" dirty="0" smtClean="0">
                <a:solidFill>
                  <a:schemeClr val="tx1"/>
                </a:solidFill>
              </a:rPr>
              <a:t>do this!</a:t>
            </a:r>
          </a:p>
          <a:p>
            <a:pPr marL="457200" indent="-457200" algn="l">
              <a:buFont typeface="Arial" panose="020B0604020202020204" pitchFamily="34" charset="0"/>
              <a:buChar char="•"/>
            </a:pPr>
            <a:endParaRPr lang="en-US" sz="20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Instead, begin with a larger claim </a:t>
            </a:r>
            <a:r>
              <a:rPr lang="en-US" sz="2800" dirty="0">
                <a:solidFill>
                  <a:schemeClr val="tx1"/>
                </a:solidFill>
              </a:rPr>
              <a:t>–</a:t>
            </a:r>
            <a:r>
              <a:rPr lang="en-US" sz="2800" dirty="0" smtClean="0">
                <a:solidFill>
                  <a:schemeClr val="tx1"/>
                </a:solidFill>
              </a:rPr>
              <a:t> an idea that is being presented in the text. </a:t>
            </a:r>
            <a:r>
              <a:rPr lang="en-US" sz="2800" dirty="0" smtClean="0">
                <a:solidFill>
                  <a:schemeClr val="tx1"/>
                </a:solidFill>
              </a:rPr>
              <a:t>Use </a:t>
            </a:r>
            <a:r>
              <a:rPr lang="en-US" sz="2800" dirty="0" smtClean="0">
                <a:solidFill>
                  <a:schemeClr val="tx1"/>
                </a:solidFill>
              </a:rPr>
              <a:t>that to frame your analysis.</a:t>
            </a:r>
            <a:endParaRPr lang="en-US" sz="2800" dirty="0">
              <a:solidFill>
                <a:schemeClr val="tx1"/>
              </a:solidFill>
            </a:endParaRPr>
          </a:p>
        </p:txBody>
      </p:sp>
    </p:spTree>
    <p:extLst>
      <p:ext uri="{BB962C8B-B14F-4D97-AF65-F5344CB8AC3E}">
        <p14:creationId xmlns:p14="http://schemas.microsoft.com/office/powerpoint/2010/main" val="2255709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1" y="2037229"/>
            <a:ext cx="8315325" cy="4400277"/>
          </a:xfrm>
        </p:spPr>
        <p:txBody>
          <a:bodyPr>
            <a:normAutofit fontScale="90000"/>
          </a:bodyPr>
          <a:lstStyle/>
          <a:p>
            <a:pPr algn="l"/>
            <a:r>
              <a:rPr lang="en-US" sz="3100" dirty="0">
                <a:latin typeface="Calibri (Body)"/>
              </a:rPr>
              <a:t>‘The time for the healing of the wounds has come.</a:t>
            </a:r>
            <a:br>
              <a:rPr lang="en-US" sz="3100" dirty="0">
                <a:latin typeface="Calibri (Body)"/>
              </a:rPr>
            </a:br>
            <a:r>
              <a:rPr lang="en-US" sz="3100" dirty="0">
                <a:latin typeface="Calibri (Body)"/>
              </a:rPr>
              <a:t>The moment to bridge the chasms that divide us has come.</a:t>
            </a:r>
            <a:br>
              <a:rPr lang="en-US" sz="3100" dirty="0">
                <a:latin typeface="Calibri (Body)"/>
              </a:rPr>
            </a:br>
            <a:r>
              <a:rPr lang="en-US" sz="3100" dirty="0">
                <a:latin typeface="Calibri (Body)"/>
              </a:rPr>
              <a:t>The time to build is upon us.’</a:t>
            </a:r>
            <a:br>
              <a:rPr lang="en-US" sz="3100" dirty="0">
                <a:latin typeface="Calibri (Body)"/>
              </a:rPr>
            </a:br>
            <a:r>
              <a:rPr lang="en-US" sz="3100" dirty="0">
                <a:latin typeface="Calibri (Body)"/>
              </a:rPr>
              <a:t/>
            </a:r>
            <a:br>
              <a:rPr lang="en-US" sz="3100" dirty="0">
                <a:latin typeface="Calibri (Body)"/>
              </a:rPr>
            </a:br>
            <a:r>
              <a:rPr lang="en-US" sz="3100" i="1" dirty="0">
                <a:latin typeface="Calibri (Body)"/>
              </a:rPr>
              <a:t>I see anaphora, parallel sentence structure, imagery and metaphors!  I want to write about them!</a:t>
            </a:r>
            <a:r>
              <a:rPr lang="en-US" sz="3100" dirty="0">
                <a:latin typeface="Calibri (Body)"/>
              </a:rPr>
              <a:t/>
            </a:r>
            <a:br>
              <a:rPr lang="en-US" sz="3100" dirty="0">
                <a:latin typeface="Calibri (Body)"/>
              </a:rPr>
            </a:br>
            <a:r>
              <a:rPr lang="en-US" sz="3100" dirty="0">
                <a:latin typeface="Calibri (Body)"/>
              </a:rPr>
              <a:t/>
            </a:r>
            <a:br>
              <a:rPr lang="en-US" sz="3100" dirty="0">
                <a:latin typeface="Calibri (Body)"/>
              </a:rPr>
            </a:br>
            <a:r>
              <a:rPr lang="en-US" sz="3100" dirty="0">
                <a:latin typeface="Calibri (Body)"/>
              </a:rPr>
              <a:t>No!</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15966"/>
            <a:ext cx="884073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Example of </a:t>
            </a:r>
            <a:r>
              <a:rPr lang="en-US" dirty="0" smtClean="0">
                <a:latin typeface="Calibri Light (Headings)"/>
              </a:rPr>
              <a:t>what not </a:t>
            </a:r>
            <a:r>
              <a:rPr lang="en-US" dirty="0">
                <a:latin typeface="Calibri Light (Headings)"/>
              </a:rPr>
              <a:t>to </a:t>
            </a:r>
            <a:r>
              <a:rPr lang="en-US" dirty="0" smtClean="0">
                <a:latin typeface="Calibri Light (Headings)"/>
              </a:rPr>
              <a:t>do</a:t>
            </a:r>
            <a:endParaRPr lang="en-US" dirty="0">
              <a:latin typeface="Calibri Light (Headings)"/>
            </a:endParaRPr>
          </a:p>
        </p:txBody>
      </p:sp>
    </p:spTree>
    <p:extLst>
      <p:ext uri="{BB962C8B-B14F-4D97-AF65-F5344CB8AC3E}">
        <p14:creationId xmlns:p14="http://schemas.microsoft.com/office/powerpoint/2010/main" val="2293800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1" y="1943100"/>
            <a:ext cx="8315325" cy="4400277"/>
          </a:xfrm>
        </p:spPr>
        <p:txBody>
          <a:bodyPr>
            <a:normAutofit/>
          </a:bodyPr>
          <a:lstStyle/>
          <a:p>
            <a:pPr algn="l"/>
            <a:r>
              <a:rPr lang="en-US" sz="2800" dirty="0">
                <a:latin typeface="Calibri (Body)"/>
              </a:rPr>
              <a:t>‘The time for the healing of the wounds has come.</a:t>
            </a:r>
            <a:br>
              <a:rPr lang="en-US" sz="2800" dirty="0">
                <a:latin typeface="Calibri (Body)"/>
              </a:rPr>
            </a:br>
            <a:r>
              <a:rPr lang="en-US" sz="2800" dirty="0">
                <a:latin typeface="Calibri (Body)"/>
              </a:rPr>
              <a:t>The moment to bridge the chasms that divide us has come.</a:t>
            </a:r>
            <a:br>
              <a:rPr lang="en-US" sz="2800" dirty="0">
                <a:latin typeface="Calibri (Body)"/>
              </a:rPr>
            </a:br>
            <a:r>
              <a:rPr lang="en-US" sz="2800" dirty="0">
                <a:latin typeface="Calibri (Body)"/>
              </a:rPr>
              <a:t>The time to build is upon us.’</a:t>
            </a:r>
            <a:br>
              <a:rPr lang="en-US" sz="2800" dirty="0">
                <a:latin typeface="Calibri (Body)"/>
              </a:rPr>
            </a:br>
            <a:r>
              <a:rPr lang="en-US" sz="2800" dirty="0">
                <a:latin typeface="Calibri (Body)"/>
              </a:rPr>
              <a:t/>
            </a:r>
            <a:br>
              <a:rPr lang="en-US" sz="2800" dirty="0">
                <a:latin typeface="Calibri (Body)"/>
              </a:rPr>
            </a:br>
            <a:r>
              <a:rPr lang="en-US" sz="2800" i="1" dirty="0">
                <a:latin typeface="Calibri (Body)"/>
              </a:rPr>
              <a:t>There seems to be something here about pain and hurt, uniting a country and a spirit of optimism and hope about the future.   </a:t>
            </a:r>
            <a:r>
              <a:rPr lang="en-US" sz="2800" dirty="0">
                <a:latin typeface="Calibri (Body)"/>
              </a:rPr>
              <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Yes!  These are ideas worth exploring.</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4073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Example of </a:t>
            </a:r>
            <a:r>
              <a:rPr lang="en-US" dirty="0" smtClean="0">
                <a:latin typeface="Calibri Light (Headings)"/>
              </a:rPr>
              <a:t>what to do</a:t>
            </a:r>
            <a:endParaRPr lang="en-US" dirty="0">
              <a:latin typeface="Calibri Light (Headings)"/>
            </a:endParaRPr>
          </a:p>
        </p:txBody>
      </p:sp>
    </p:spTree>
    <p:extLst>
      <p:ext uri="{BB962C8B-B14F-4D97-AF65-F5344CB8AC3E}">
        <p14:creationId xmlns:p14="http://schemas.microsoft.com/office/powerpoint/2010/main" val="263066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15966"/>
            <a:ext cx="8746607"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How do I do this in my writing?</a:t>
            </a:r>
          </a:p>
        </p:txBody>
      </p:sp>
      <p:sp>
        <p:nvSpPr>
          <p:cNvPr id="7" name="Content Placeholder 2"/>
          <p:cNvSpPr txBox="1">
            <a:spLocks/>
          </p:cNvSpPr>
          <p:nvPr/>
        </p:nvSpPr>
        <p:spPr>
          <a:xfrm>
            <a:off x="609600" y="1811339"/>
            <a:ext cx="8305800"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2500" dirty="0">
                <a:solidFill>
                  <a:schemeClr val="tx1"/>
                </a:solidFill>
              </a:rPr>
              <a:t>Sentence frame: Transition + author + active verb + claim about an idea</a:t>
            </a:r>
          </a:p>
          <a:p>
            <a:pPr algn="l"/>
            <a:endParaRPr lang="en-GB" sz="700" dirty="0">
              <a:solidFill>
                <a:schemeClr val="tx1"/>
              </a:solidFill>
            </a:endParaRPr>
          </a:p>
          <a:p>
            <a:pPr algn="l"/>
            <a:r>
              <a:rPr lang="en-GB" sz="2500" dirty="0">
                <a:solidFill>
                  <a:schemeClr val="tx1"/>
                </a:solidFill>
              </a:rPr>
              <a:t>Good example:</a:t>
            </a:r>
            <a:r>
              <a:rPr lang="en-GB" sz="2500" i="1" dirty="0">
                <a:solidFill>
                  <a:schemeClr val="tx1"/>
                </a:solidFill>
              </a:rPr>
              <a:t> To begin with, Mandela persuades his audience that they should recognise the atrocities of the past while also remaining optimistic about creating a united South Africa in the future.  </a:t>
            </a:r>
          </a:p>
          <a:p>
            <a:pPr algn="l"/>
            <a:endParaRPr lang="en-GB" sz="800" dirty="0">
              <a:solidFill>
                <a:schemeClr val="tx1"/>
              </a:solidFill>
            </a:endParaRPr>
          </a:p>
          <a:p>
            <a:pPr algn="l"/>
            <a:r>
              <a:rPr lang="en-GB" sz="2500" dirty="0">
                <a:solidFill>
                  <a:schemeClr val="tx1"/>
                </a:solidFill>
              </a:rPr>
              <a:t>Poor example: </a:t>
            </a:r>
            <a:r>
              <a:rPr lang="en-GB" sz="2500" i="1" dirty="0">
                <a:solidFill>
                  <a:schemeClr val="tx1"/>
                </a:solidFill>
              </a:rPr>
              <a:t>Mandela uses anaphora at the start of his speech.  </a:t>
            </a:r>
          </a:p>
          <a:p>
            <a:pPr algn="l"/>
            <a:endParaRPr lang="en-GB" sz="800" dirty="0">
              <a:solidFill>
                <a:schemeClr val="tx1"/>
              </a:solidFill>
            </a:endParaRPr>
          </a:p>
          <a:p>
            <a:pPr algn="l"/>
            <a:r>
              <a:rPr lang="en-GB" sz="2500" dirty="0">
                <a:solidFill>
                  <a:schemeClr val="tx1"/>
                </a:solidFill>
              </a:rPr>
              <a:t>Discuss: What are the differences between these two sentences?  Why is one better than the other?</a:t>
            </a:r>
          </a:p>
        </p:txBody>
      </p:sp>
    </p:spTree>
    <p:extLst>
      <p:ext uri="{BB962C8B-B14F-4D97-AF65-F5344CB8AC3E}">
        <p14:creationId xmlns:p14="http://schemas.microsoft.com/office/powerpoint/2010/main" val="1884883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786948"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Evidence</a:t>
            </a:r>
          </a:p>
        </p:txBody>
      </p:sp>
      <p:sp>
        <p:nvSpPr>
          <p:cNvPr id="8" name="Content Placeholder 2"/>
          <p:cNvSpPr txBox="1">
            <a:spLocks/>
          </p:cNvSpPr>
          <p:nvPr/>
        </p:nvSpPr>
        <p:spPr>
          <a:xfrm>
            <a:off x="609600" y="1811339"/>
            <a:ext cx="8105775"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2800" dirty="0" smtClean="0">
                <a:solidFill>
                  <a:schemeClr val="tx1"/>
                </a:solidFill>
              </a:rPr>
              <a:t>Find evidence in the text that supports your main idea.</a:t>
            </a: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Integrate that quotation fluidly in your sentence.</a:t>
            </a: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Unpack the language of the author. </a:t>
            </a: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At this point, discuss the technique or device in a way that connects to your claim.</a:t>
            </a:r>
          </a:p>
          <a:p>
            <a:pPr marL="457200" indent="-457200" algn="l">
              <a:buFont typeface="Arial" panose="020B0604020202020204" pitchFamily="34" charset="0"/>
              <a:buChar char="•"/>
            </a:pPr>
            <a:endParaRPr lang="en-US" sz="2800" dirty="0">
              <a:solidFill>
                <a:schemeClr val="tx1"/>
              </a:solidFill>
            </a:endParaRPr>
          </a:p>
        </p:txBody>
      </p:sp>
    </p:spTree>
    <p:extLst>
      <p:ext uri="{BB962C8B-B14F-4D97-AF65-F5344CB8AC3E}">
        <p14:creationId xmlns:p14="http://schemas.microsoft.com/office/powerpoint/2010/main" val="960891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1384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Good example</a:t>
            </a:r>
          </a:p>
        </p:txBody>
      </p:sp>
      <p:sp>
        <p:nvSpPr>
          <p:cNvPr id="7" name="Content Placeholder 2"/>
          <p:cNvSpPr txBox="1">
            <a:spLocks/>
          </p:cNvSpPr>
          <p:nvPr/>
        </p:nvSpPr>
        <p:spPr>
          <a:xfrm>
            <a:off x="609599" y="1825627"/>
            <a:ext cx="8120063"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i="1" dirty="0">
                <a:solidFill>
                  <a:schemeClr val="tx1"/>
                </a:solidFill>
              </a:rPr>
              <a:t>To begin with, Mandela persuades his audience that they should </a:t>
            </a:r>
            <a:r>
              <a:rPr lang="en-US" sz="2400" i="1" dirty="0" err="1">
                <a:solidFill>
                  <a:schemeClr val="tx1"/>
                </a:solidFill>
              </a:rPr>
              <a:t>recognise</a:t>
            </a:r>
            <a:r>
              <a:rPr lang="en-US" sz="2400" i="1" dirty="0">
                <a:solidFill>
                  <a:schemeClr val="tx1"/>
                </a:solidFill>
              </a:rPr>
              <a:t> the atrocities of the past while also remaining optimistic about creating a united South Africa in the future.  Mandela first explores this tension at the start of his speech when he states ‘the time for the healing of the wounds has come’. The wound acts as a metaphor for the larger crimes against black South Africans in the time of apartheid. Mandela suggests that this metaphorical cut – and it runs deep – needs to be tended to, and now is the time to face up to the pain that it has caused.  But he presents an image of reconciliation, of mending, that persuades his audience, right away, to admit to the past while also looking to the future</a:t>
            </a:r>
            <a:r>
              <a:rPr lang="en-US" sz="2400" i="1" dirty="0" smtClean="0">
                <a:solidFill>
                  <a:schemeClr val="tx1"/>
                </a:solidFill>
              </a:rPr>
              <a:t>.</a:t>
            </a:r>
            <a:endParaRPr lang="en-GB" sz="2400" i="1" dirty="0" smtClean="0">
              <a:solidFill>
                <a:schemeClr val="tx1"/>
              </a:solidFill>
            </a:endParaRPr>
          </a:p>
        </p:txBody>
      </p:sp>
    </p:spTree>
    <p:extLst>
      <p:ext uri="{BB962C8B-B14F-4D97-AF65-F5344CB8AC3E}">
        <p14:creationId xmlns:p14="http://schemas.microsoft.com/office/powerpoint/2010/main" val="3384159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TotalTime>
  <Words>749</Words>
  <Application>Microsoft Office PowerPoint</Application>
  <PresentationFormat>On-screen Show (4:3)</PresentationFormat>
  <Paragraphs>79</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(Body)</vt:lpstr>
      <vt:lpstr>Calibri Light (Headings)</vt:lpstr>
      <vt:lpstr>Office Theme</vt:lpstr>
      <vt:lpstr>PowerPoint Presentation</vt:lpstr>
      <vt:lpstr>PowerPoint Presentation</vt:lpstr>
      <vt:lpstr>PowerPoint Presentation</vt:lpstr>
      <vt:lpstr>PowerPoint Presentation</vt:lpstr>
      <vt:lpstr>‘The time for the healing of the wounds has come. The moment to bridge the chasms that divide us has come. The time to build is upon us.’  I see anaphora, parallel sentence structure, imagery and metaphors!  I want to write about them!  No! </vt:lpstr>
      <vt:lpstr>‘The time for the healing of the wounds has come. The moment to bridge the chasms that divide us has come. The time to build is upon us.’  There seems to be something here about pain and hurt, uniting a country and a spirit of optimism and hope about the future.     Yes!  These are ideas worth exploring.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Nithiya Sivalingam</cp:lastModifiedBy>
  <cp:revision>75</cp:revision>
  <cp:lastPrinted>2019-07-08T09:38:37Z</cp:lastPrinted>
  <dcterms:created xsi:type="dcterms:W3CDTF">2015-10-09T19:32:27Z</dcterms:created>
  <dcterms:modified xsi:type="dcterms:W3CDTF">2019-07-08T13:20:34Z</dcterms:modified>
</cp:coreProperties>
</file>