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257" r:id="rId3"/>
    <p:sldId id="258" r:id="rId4"/>
    <p:sldId id="265" r:id="rId5"/>
    <p:sldId id="266" r:id="rId6"/>
    <p:sldId id="267" r:id="rId7"/>
    <p:sldId id="268" r:id="rId8"/>
    <p:sldId id="269" r:id="rId9"/>
    <p:sldId id="270" r:id="rId10"/>
    <p:sldId id="271" r:id="rId11"/>
    <p:sldId id="272" r:id="rId12"/>
    <p:sldId id="273" r:id="rId13"/>
    <p:sldId id="274" r:id="rId14"/>
    <p:sldId id="275" r:id="rId15"/>
    <p:sldId id="276" r:id="rId16"/>
    <p:sldId id="277" r:id="rId17"/>
    <p:sldId id="278" r:id="rId18"/>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135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773871" cy="435216"/>
          </a:xfrm>
          <a:prstGeom prst="rect">
            <a:avLst/>
          </a:prstGeom>
        </p:spPr>
        <p:txBody>
          <a:bodyPr vert="horz" lIns="79589" tIns="39795" rIns="79589" bIns="39795" rtlCol="0"/>
          <a:lstStyle>
            <a:lvl1pPr algn="l">
              <a:defRPr sz="1000"/>
            </a:lvl1pPr>
          </a:lstStyle>
          <a:p>
            <a:endParaRPr lang="en-US"/>
          </a:p>
        </p:txBody>
      </p:sp>
      <p:sp>
        <p:nvSpPr>
          <p:cNvPr id="3" name="Date Placeholder 2"/>
          <p:cNvSpPr>
            <a:spLocks noGrp="1"/>
          </p:cNvSpPr>
          <p:nvPr>
            <p:ph type="dt" sz="quarter" idx="1"/>
          </p:nvPr>
        </p:nvSpPr>
        <p:spPr>
          <a:xfrm>
            <a:off x="3625499" y="1"/>
            <a:ext cx="2773871" cy="435216"/>
          </a:xfrm>
          <a:prstGeom prst="rect">
            <a:avLst/>
          </a:prstGeom>
        </p:spPr>
        <p:txBody>
          <a:bodyPr vert="horz" lIns="79589" tIns="39795" rIns="79589" bIns="39795" rtlCol="0"/>
          <a:lstStyle>
            <a:lvl1pPr algn="r">
              <a:defRPr sz="1000"/>
            </a:lvl1pPr>
          </a:lstStyle>
          <a:p>
            <a:fld id="{659BD04B-611E-45DC-8087-8096FE9BCFEB}" type="datetimeFigureOut">
              <a:rPr lang="en-US" smtClean="0"/>
              <a:t>7/8/2019</a:t>
            </a:fld>
            <a:endParaRPr lang="en-US"/>
          </a:p>
        </p:txBody>
      </p:sp>
      <p:sp>
        <p:nvSpPr>
          <p:cNvPr id="4" name="Footer Placeholder 3"/>
          <p:cNvSpPr>
            <a:spLocks noGrp="1"/>
          </p:cNvSpPr>
          <p:nvPr>
            <p:ph type="ftr" sz="quarter" idx="2"/>
          </p:nvPr>
        </p:nvSpPr>
        <p:spPr>
          <a:xfrm>
            <a:off x="0" y="8251584"/>
            <a:ext cx="2773871" cy="435216"/>
          </a:xfrm>
          <a:prstGeom prst="rect">
            <a:avLst/>
          </a:prstGeom>
        </p:spPr>
        <p:txBody>
          <a:bodyPr vert="horz" lIns="79589" tIns="39795" rIns="79589" bIns="39795" rtlCol="0" anchor="b"/>
          <a:lstStyle>
            <a:lvl1pPr algn="l">
              <a:defRPr sz="1000"/>
            </a:lvl1pPr>
          </a:lstStyle>
          <a:p>
            <a:endParaRPr lang="en-US"/>
          </a:p>
        </p:txBody>
      </p:sp>
      <p:sp>
        <p:nvSpPr>
          <p:cNvPr id="5" name="Slide Number Placeholder 4"/>
          <p:cNvSpPr>
            <a:spLocks noGrp="1"/>
          </p:cNvSpPr>
          <p:nvPr>
            <p:ph type="sldNum" sz="quarter" idx="3"/>
          </p:nvPr>
        </p:nvSpPr>
        <p:spPr>
          <a:xfrm>
            <a:off x="3625499" y="8251584"/>
            <a:ext cx="2773871" cy="435216"/>
          </a:xfrm>
          <a:prstGeom prst="rect">
            <a:avLst/>
          </a:prstGeom>
        </p:spPr>
        <p:txBody>
          <a:bodyPr vert="horz" lIns="79589" tIns="39795" rIns="79589" bIns="39795" rtlCol="0" anchor="b"/>
          <a:lstStyle>
            <a:lvl1pPr algn="r">
              <a:defRPr sz="1000"/>
            </a:lvl1pPr>
          </a:lstStyle>
          <a:p>
            <a:fld id="{90FB20B3-599F-40DD-ADB8-65221E5B19C6}" type="slidenum">
              <a:rPr lang="en-US" smtClean="0"/>
              <a:t>‹#›</a:t>
            </a:fld>
            <a:endParaRPr lang="en-US"/>
          </a:p>
        </p:txBody>
      </p:sp>
    </p:spTree>
    <p:extLst>
      <p:ext uri="{BB962C8B-B14F-4D97-AF65-F5344CB8AC3E}">
        <p14:creationId xmlns:p14="http://schemas.microsoft.com/office/powerpoint/2010/main" val="3645715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773871" cy="435216"/>
          </a:xfrm>
          <a:prstGeom prst="rect">
            <a:avLst/>
          </a:prstGeom>
        </p:spPr>
        <p:txBody>
          <a:bodyPr vert="horz" lIns="79589" tIns="39795" rIns="79589" bIns="39795" rtlCol="0"/>
          <a:lstStyle>
            <a:lvl1pPr algn="l">
              <a:defRPr sz="1000"/>
            </a:lvl1pPr>
          </a:lstStyle>
          <a:p>
            <a:endParaRPr lang="en-US"/>
          </a:p>
        </p:txBody>
      </p:sp>
      <p:sp>
        <p:nvSpPr>
          <p:cNvPr id="3" name="Date Placeholder 2"/>
          <p:cNvSpPr>
            <a:spLocks noGrp="1"/>
          </p:cNvSpPr>
          <p:nvPr>
            <p:ph type="dt" idx="1"/>
          </p:nvPr>
        </p:nvSpPr>
        <p:spPr>
          <a:xfrm>
            <a:off x="3625499" y="1"/>
            <a:ext cx="2773871" cy="435216"/>
          </a:xfrm>
          <a:prstGeom prst="rect">
            <a:avLst/>
          </a:prstGeom>
        </p:spPr>
        <p:txBody>
          <a:bodyPr vert="horz" lIns="79589" tIns="39795" rIns="79589" bIns="39795" rtlCol="0"/>
          <a:lstStyle>
            <a:lvl1pPr algn="r">
              <a:defRPr sz="1000"/>
            </a:lvl1pPr>
          </a:lstStyle>
          <a:p>
            <a:fld id="{E04F9042-B9C2-4CB3-A2A5-E7433B87D8CC}" type="datetimeFigureOut">
              <a:rPr lang="en-US" smtClean="0"/>
              <a:t>7/8/2019</a:t>
            </a:fld>
            <a:endParaRPr lang="en-US"/>
          </a:p>
        </p:txBody>
      </p:sp>
      <p:sp>
        <p:nvSpPr>
          <p:cNvPr id="4" name="Slide Image Placeholder 3"/>
          <p:cNvSpPr>
            <a:spLocks noGrp="1" noRot="1" noChangeAspect="1"/>
          </p:cNvSpPr>
          <p:nvPr>
            <p:ph type="sldImg" idx="2"/>
          </p:nvPr>
        </p:nvSpPr>
        <p:spPr>
          <a:xfrm>
            <a:off x="1246188" y="1085850"/>
            <a:ext cx="3908425" cy="2932113"/>
          </a:xfrm>
          <a:prstGeom prst="rect">
            <a:avLst/>
          </a:prstGeom>
          <a:noFill/>
          <a:ln w="12700">
            <a:solidFill>
              <a:prstClr val="black"/>
            </a:solidFill>
          </a:ln>
        </p:spPr>
        <p:txBody>
          <a:bodyPr vert="horz" lIns="79589" tIns="39795" rIns="79589" bIns="39795" rtlCol="0" anchor="ctr"/>
          <a:lstStyle/>
          <a:p>
            <a:endParaRPr lang="en-US"/>
          </a:p>
        </p:txBody>
      </p:sp>
      <p:sp>
        <p:nvSpPr>
          <p:cNvPr id="5" name="Notes Placeholder 4"/>
          <p:cNvSpPr>
            <a:spLocks noGrp="1"/>
          </p:cNvSpPr>
          <p:nvPr>
            <p:ph type="body" sz="quarter" idx="3"/>
          </p:nvPr>
        </p:nvSpPr>
        <p:spPr>
          <a:xfrm>
            <a:off x="639794" y="4181037"/>
            <a:ext cx="5121213" cy="3419745"/>
          </a:xfrm>
          <a:prstGeom prst="rect">
            <a:avLst/>
          </a:prstGeom>
        </p:spPr>
        <p:txBody>
          <a:bodyPr vert="horz" lIns="79589" tIns="39795" rIns="79589" bIns="3979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251584"/>
            <a:ext cx="2773871" cy="435216"/>
          </a:xfrm>
          <a:prstGeom prst="rect">
            <a:avLst/>
          </a:prstGeom>
        </p:spPr>
        <p:txBody>
          <a:bodyPr vert="horz" lIns="79589" tIns="39795" rIns="79589" bIns="39795" rtlCol="0" anchor="b"/>
          <a:lstStyle>
            <a:lvl1pPr algn="l">
              <a:defRPr sz="1000"/>
            </a:lvl1pPr>
          </a:lstStyle>
          <a:p>
            <a:endParaRPr lang="en-US"/>
          </a:p>
        </p:txBody>
      </p:sp>
      <p:sp>
        <p:nvSpPr>
          <p:cNvPr id="7" name="Slide Number Placeholder 6"/>
          <p:cNvSpPr>
            <a:spLocks noGrp="1"/>
          </p:cNvSpPr>
          <p:nvPr>
            <p:ph type="sldNum" sz="quarter" idx="5"/>
          </p:nvPr>
        </p:nvSpPr>
        <p:spPr>
          <a:xfrm>
            <a:off x="3625499" y="8251584"/>
            <a:ext cx="2773871" cy="435216"/>
          </a:xfrm>
          <a:prstGeom prst="rect">
            <a:avLst/>
          </a:prstGeom>
        </p:spPr>
        <p:txBody>
          <a:bodyPr vert="horz" lIns="79589" tIns="39795" rIns="79589" bIns="39795" rtlCol="0" anchor="b"/>
          <a:lstStyle>
            <a:lvl1pPr algn="r">
              <a:defRPr sz="1000"/>
            </a:lvl1pPr>
          </a:lstStyle>
          <a:p>
            <a:fld id="{5628E532-9D51-4787-80CA-C5A3B134BA8F}" type="slidenum">
              <a:rPr lang="en-US" smtClean="0"/>
              <a:t>‹#›</a:t>
            </a:fld>
            <a:endParaRPr lang="en-US"/>
          </a:p>
        </p:txBody>
      </p:sp>
    </p:spTree>
    <p:extLst>
      <p:ext uri="{BB962C8B-B14F-4D97-AF65-F5344CB8AC3E}">
        <p14:creationId xmlns:p14="http://schemas.microsoft.com/office/powerpoint/2010/main" val="881088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085850"/>
            <a:ext cx="3908425" cy="293211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628E532-9D51-4787-80CA-C5A3B134BA8F}" type="slidenum">
              <a:rPr lang="en-US" smtClean="0"/>
              <a:t>1</a:t>
            </a:fld>
            <a:endParaRPr lang="en-US"/>
          </a:p>
        </p:txBody>
      </p:sp>
    </p:spTree>
    <p:extLst>
      <p:ext uri="{BB962C8B-B14F-4D97-AF65-F5344CB8AC3E}">
        <p14:creationId xmlns:p14="http://schemas.microsoft.com/office/powerpoint/2010/main" val="2460320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28E532-9D51-4787-80CA-C5A3B134BA8F}" type="slidenum">
              <a:rPr lang="en-US" smtClean="0"/>
              <a:t>12</a:t>
            </a:fld>
            <a:endParaRPr lang="en-US"/>
          </a:p>
        </p:txBody>
      </p:sp>
    </p:spTree>
    <p:extLst>
      <p:ext uri="{BB962C8B-B14F-4D97-AF65-F5344CB8AC3E}">
        <p14:creationId xmlns:p14="http://schemas.microsoft.com/office/powerpoint/2010/main" val="834156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4"/>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4"/>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7/8/2019</a:t>
            </a:fld>
            <a:endParaRPr lang="en-US"/>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189" rtl="0" eaLnBrk="1" latinLnBrk="0" hangingPunct="1">
        <a:spcBef>
          <a:spcPct val="0"/>
        </a:spcBef>
        <a:buNone/>
        <a:defRPr sz="4400" kern="1200">
          <a:solidFill>
            <a:schemeClr val="tx1"/>
          </a:solidFill>
          <a:latin typeface="+mj-lt"/>
          <a:ea typeface="+mj-ea"/>
          <a:cs typeface="+mj-cs"/>
        </a:defRPr>
      </a:lvl1pPr>
    </p:titleStyle>
    <p:bodyStyle>
      <a:lvl1pPr marL="342891" indent="-342891" algn="l" defTabSz="457189" rtl="0" eaLnBrk="1" latinLnBrk="0" hangingPunct="1">
        <a:spcBef>
          <a:spcPct val="20000"/>
        </a:spcBef>
        <a:buFont typeface="Arial"/>
        <a:buChar char="•"/>
        <a:defRPr sz="3200" kern="1200">
          <a:solidFill>
            <a:schemeClr val="tx1"/>
          </a:solidFill>
          <a:latin typeface="+mn-lt"/>
          <a:ea typeface="+mn-ea"/>
          <a:cs typeface="+mn-cs"/>
        </a:defRPr>
      </a:lvl1pPr>
      <a:lvl2pPr marL="742932" indent="-285744" algn="l" defTabSz="457189" rtl="0" eaLnBrk="1" latinLnBrk="0" hangingPunct="1">
        <a:spcBef>
          <a:spcPct val="20000"/>
        </a:spcBef>
        <a:buFont typeface="Arial"/>
        <a:buChar char="–"/>
        <a:defRPr sz="2800" kern="1200">
          <a:solidFill>
            <a:schemeClr val="tx1"/>
          </a:solidFill>
          <a:latin typeface="+mn-lt"/>
          <a:ea typeface="+mn-ea"/>
          <a:cs typeface="+mn-cs"/>
        </a:defRPr>
      </a:lvl2pPr>
      <a:lvl3pPr marL="1142971" indent="-228594" algn="l" defTabSz="457189" rtl="0" eaLnBrk="1" latinLnBrk="0" hangingPunct="1">
        <a:spcBef>
          <a:spcPct val="20000"/>
        </a:spcBef>
        <a:buFont typeface="Arial"/>
        <a:buChar char="•"/>
        <a:defRPr sz="2400" kern="1200">
          <a:solidFill>
            <a:schemeClr val="tx1"/>
          </a:solidFill>
          <a:latin typeface="+mn-lt"/>
          <a:ea typeface="+mn-ea"/>
          <a:cs typeface="+mn-cs"/>
        </a:defRPr>
      </a:lvl3pPr>
      <a:lvl4pPr marL="1600160" indent="-228594" algn="l" defTabSz="457189" rtl="0" eaLnBrk="1" latinLnBrk="0" hangingPunct="1">
        <a:spcBef>
          <a:spcPct val="20000"/>
        </a:spcBef>
        <a:buFont typeface="Arial"/>
        <a:buChar char="–"/>
        <a:defRPr sz="2000" kern="1200">
          <a:solidFill>
            <a:schemeClr val="tx1"/>
          </a:solidFill>
          <a:latin typeface="+mn-lt"/>
          <a:ea typeface="+mn-ea"/>
          <a:cs typeface="+mn-cs"/>
        </a:defRPr>
      </a:lvl4pPr>
      <a:lvl5pPr marL="2057349" indent="-228594" algn="l" defTabSz="457189" rtl="0" eaLnBrk="1" latinLnBrk="0" hangingPunct="1">
        <a:spcBef>
          <a:spcPct val="20000"/>
        </a:spcBef>
        <a:buFont typeface="Arial"/>
        <a:buChar char="»"/>
        <a:defRPr sz="20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lstStyle/>
          <a:p>
            <a:r>
              <a:rPr lang="en-GB" sz="6000" dirty="0">
                <a:solidFill>
                  <a:srgbClr val="BD252B"/>
                </a:solidFill>
              </a:rPr>
              <a:t>Unit </a:t>
            </a:r>
            <a:r>
              <a:rPr lang="en-GB" sz="6000" dirty="0" smtClean="0">
                <a:solidFill>
                  <a:srgbClr val="BD252B"/>
                </a:solidFill>
              </a:rPr>
              <a:t>1.1</a:t>
            </a:r>
            <a:br>
              <a:rPr lang="en-GB" sz="6000" dirty="0" smtClean="0">
                <a:solidFill>
                  <a:srgbClr val="BD252B"/>
                </a:solidFill>
              </a:rPr>
            </a:br>
            <a:r>
              <a:rPr lang="en-GB" sz="6000" dirty="0" smtClean="0">
                <a:solidFill>
                  <a:srgbClr val="BD252B"/>
                </a:solidFill>
              </a:rPr>
              <a:t> </a:t>
            </a:r>
            <a:r>
              <a:rPr lang="en-GB" sz="6000" dirty="0">
                <a:solidFill>
                  <a:srgbClr val="BD252B"/>
                </a:solidFill>
              </a:rPr>
              <a:t>Images and magazine </a:t>
            </a:r>
            <a:r>
              <a:rPr lang="en-GB" sz="6000" dirty="0" smtClean="0">
                <a:solidFill>
                  <a:srgbClr val="BD252B"/>
                </a:solidFill>
              </a:rPr>
              <a:t>covers</a:t>
            </a:r>
            <a:br>
              <a:rPr lang="en-GB" sz="6000" dirty="0" smtClean="0">
                <a:solidFill>
                  <a:srgbClr val="BD252B"/>
                </a:solidFill>
              </a:rPr>
            </a:br>
            <a:r>
              <a:rPr lang="en-GB" sz="1100" b="1" i="1" dirty="0"/>
              <a:t/>
            </a:r>
            <a:br>
              <a:rPr lang="en-GB" sz="1100" b="1" i="1" dirty="0"/>
            </a:br>
            <a:r>
              <a:rPr lang="en-US" sz="2400" dirty="0" smtClean="0">
                <a:latin typeface="Arial" panose="020B0604020202020204" pitchFamily="34" charset="0"/>
                <a:cs typeface="Arial" panose="020B0604020202020204" pitchFamily="34" charset="0"/>
              </a:rPr>
              <a:t>Extension </a:t>
            </a:r>
            <a:r>
              <a:rPr lang="en-US" sz="2400" dirty="0">
                <a:latin typeface="Arial" panose="020B0604020202020204" pitchFamily="34" charset="0"/>
                <a:cs typeface="Arial" panose="020B0604020202020204" pitchFamily="34" charset="0"/>
              </a:rPr>
              <a:t>activity</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3"/>
          <a:stretch>
            <a:fillRect/>
          </a:stretch>
        </p:blipFill>
        <p:spPr>
          <a:xfrm>
            <a:off x="0" y="0"/>
            <a:ext cx="9144000" cy="609600"/>
          </a:xfrm>
          <a:prstGeom prst="rect">
            <a:avLst/>
          </a:prstGeom>
        </p:spPr>
      </p:pic>
    </p:spTree>
    <p:extLst>
      <p:ext uri="{BB962C8B-B14F-4D97-AF65-F5344CB8AC3E}">
        <p14:creationId xmlns:p14="http://schemas.microsoft.com/office/powerpoint/2010/main" val="3445809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Ears</a:t>
            </a:r>
            <a:r>
              <a:rPr lang="en-US" sz="4000" dirty="0"/>
              <a:t/>
            </a:r>
            <a:br>
              <a:rPr lang="en-US" sz="4000" dirty="0"/>
            </a:br>
            <a:endParaRPr lang="en-US" sz="4000"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115553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smtClean="0">
                <a:latin typeface="Arial" panose="020B0604020202020204" pitchFamily="34" charset="0"/>
                <a:cs typeface="Arial" panose="020B0604020202020204" pitchFamily="34" charset="0"/>
              </a:rPr>
              <a:t>Rule of </a:t>
            </a:r>
            <a:r>
              <a:rPr lang="en-US" sz="4000" dirty="0">
                <a:latin typeface="Arial" panose="020B0604020202020204" pitchFamily="34" charset="0"/>
                <a:cs typeface="Arial" panose="020B0604020202020204" pitchFamily="34" charset="0"/>
              </a:rPr>
              <a:t>thirds</a:t>
            </a: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7" name="Subtitle 2"/>
          <p:cNvSpPr txBox="1">
            <a:spLocks/>
          </p:cNvSpPr>
          <p:nvPr/>
        </p:nvSpPr>
        <p:spPr>
          <a:xfrm>
            <a:off x="168795" y="6486266"/>
            <a:ext cx="8289407" cy="176827"/>
          </a:xfrm>
          <a:prstGeom prst="rect">
            <a:avLst/>
          </a:prstGeom>
        </p:spPr>
        <p:txBody>
          <a:bodyPr vert="horz" lIns="91440" tIns="45720" rIns="91440" bIns="45720" rtlCol="0">
            <a:normAutofit fontScale="92500" lnSpcReduction="20000"/>
          </a:bodyPr>
          <a:lstStyle>
            <a:lvl1pPr marL="0" indent="0" algn="ctr" defTabSz="457189"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189" indent="0" algn="ctr" defTabSz="457189"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377" indent="0" algn="ctr" defTabSz="457189"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566" indent="0" algn="ctr" defTabSz="457189"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754" indent="0" algn="ctr" defTabSz="457189"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5943" indent="0" algn="ctr" defTabSz="457189"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131" indent="0" algn="ctr" defTabSz="457189"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320" indent="0" algn="ctr" defTabSz="457189"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509" indent="0" algn="ctr" defTabSz="457189"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800" smtClean="0">
                <a:solidFill>
                  <a:schemeClr val="tx1"/>
                </a:solidFill>
              </a:rPr>
              <a:t>© Cambridge University Press 201</a:t>
            </a:r>
            <a:r>
              <a:rPr lang="en-GB" sz="800" smtClean="0">
                <a:solidFill>
                  <a:schemeClr val="tx1"/>
                </a:solidFill>
              </a:rPr>
              <a:t>9</a:t>
            </a:r>
          </a:p>
          <a:p>
            <a:endParaRPr lang="en-US" sz="800" dirty="0">
              <a:solidFill>
                <a:schemeClr val="tx1"/>
              </a:solidFill>
            </a:endParaRPr>
          </a:p>
        </p:txBody>
      </p:sp>
    </p:spTree>
    <p:extLst>
      <p:ext uri="{BB962C8B-B14F-4D97-AF65-F5344CB8AC3E}">
        <p14:creationId xmlns:p14="http://schemas.microsoft.com/office/powerpoint/2010/main" val="3382948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Illustration</a:t>
            </a:r>
            <a:r>
              <a:rPr lang="en-US" sz="4000" dirty="0"/>
              <a:t/>
            </a:r>
            <a:br>
              <a:rPr lang="en-US" sz="4000" dirty="0"/>
            </a:br>
            <a:endParaRPr lang="en-US" sz="4000"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3"/>
          <a:stretch>
            <a:fillRect/>
          </a:stretch>
        </p:blipFill>
        <p:spPr>
          <a:xfrm>
            <a:off x="0" y="0"/>
            <a:ext cx="9144000" cy="609600"/>
          </a:xfrm>
          <a:prstGeom prst="rect">
            <a:avLst/>
          </a:prstGeom>
        </p:spPr>
      </p:pic>
    </p:spTree>
    <p:extLst>
      <p:ext uri="{BB962C8B-B14F-4D97-AF65-F5344CB8AC3E}">
        <p14:creationId xmlns:p14="http://schemas.microsoft.com/office/powerpoint/2010/main" val="1350278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Caption</a:t>
            </a:r>
            <a:r>
              <a:rPr lang="en-US" sz="4000" dirty="0"/>
              <a:t/>
            </a:r>
            <a:br>
              <a:rPr lang="en-US" sz="4000" dirty="0"/>
            </a:br>
            <a:endParaRPr lang="en-US" sz="4000"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657535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Body language</a:t>
            </a: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4075432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Signifier</a:t>
            </a:r>
            <a:r>
              <a:rPr lang="en-US" sz="4000" dirty="0"/>
              <a:t/>
            </a:r>
            <a:br>
              <a:rPr lang="en-US" sz="4000" dirty="0"/>
            </a:br>
            <a:endParaRPr lang="en-US" sz="4000"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57511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Visual narrative</a:t>
            </a: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5819660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Anchoring</a:t>
            </a:r>
            <a:br>
              <a:rPr lang="en-US" sz="4000"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87272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8638" y="1357312"/>
            <a:ext cx="8615361" cy="5128953"/>
          </a:xfrm>
        </p:spPr>
        <p:txBody>
          <a:bodyPr>
            <a:normAutofit fontScale="90000"/>
          </a:bodyPr>
          <a:lstStyle/>
          <a:p>
            <a:pPr algn="l"/>
            <a:r>
              <a:rPr lang="en-GB" sz="2400" b="1" i="1" dirty="0"/>
              <a:t/>
            </a:r>
            <a:br>
              <a:rPr lang="en-GB" sz="2400" b="1" i="1" dirty="0"/>
            </a:br>
            <a:r>
              <a:rPr lang="en-GB" sz="2600" b="1" i="1" dirty="0" smtClean="0">
                <a:latin typeface="Arial" panose="020B0604020202020204" pitchFamily="34" charset="0"/>
                <a:cs typeface="Arial" panose="020B0604020202020204" pitchFamily="34" charset="0"/>
              </a:rPr>
              <a:t>•	</a:t>
            </a:r>
            <a:r>
              <a:rPr lang="en-US" sz="2600" dirty="0" smtClean="0">
                <a:latin typeface="Arial" panose="020B0604020202020204" pitchFamily="34" charset="0"/>
                <a:cs typeface="Arial" panose="020B0604020202020204" pitchFamily="34" charset="0"/>
              </a:rPr>
              <a:t>Work </a:t>
            </a:r>
            <a:r>
              <a:rPr lang="en-US" sz="2600" dirty="0">
                <a:latin typeface="Arial" panose="020B0604020202020204" pitchFamily="34" charset="0"/>
                <a:cs typeface="Arial" panose="020B0604020202020204" pitchFamily="34" charset="0"/>
              </a:rPr>
              <a:t>with a partner. Use all the texts from your study of </a:t>
            </a:r>
            <a:r>
              <a:rPr lang="en-US" sz="2600" dirty="0" smtClean="0">
                <a:latin typeface="Arial" panose="020B0604020202020204" pitchFamily="34" charset="0"/>
                <a:cs typeface="Arial" panose="020B0604020202020204" pitchFamily="34" charset="0"/>
              </a:rPr>
              <a:t>	this 	unit </a:t>
            </a:r>
            <a:r>
              <a:rPr lang="en-US" sz="2600" dirty="0">
                <a:latin typeface="Arial" panose="020B0604020202020204" pitchFamily="34" charset="0"/>
                <a:cs typeface="Arial" panose="020B0604020202020204" pitchFamily="34" charset="0"/>
              </a:rPr>
              <a:t>and any others your teacher may give you. Spread </a:t>
            </a:r>
            <a:r>
              <a:rPr lang="en-US" sz="2600" dirty="0" smtClean="0">
                <a:latin typeface="Arial" panose="020B0604020202020204" pitchFamily="34" charset="0"/>
                <a:cs typeface="Arial" panose="020B0604020202020204" pitchFamily="34" charset="0"/>
              </a:rPr>
              <a:t>them 	out </a:t>
            </a:r>
            <a:r>
              <a:rPr lang="en-US" sz="2600" dirty="0">
                <a:latin typeface="Arial" panose="020B0604020202020204" pitchFamily="34" charset="0"/>
                <a:cs typeface="Arial" panose="020B0604020202020204" pitchFamily="34" charset="0"/>
              </a:rPr>
              <a:t>in front of you.</a:t>
            </a:r>
            <a:r>
              <a:rPr lang="en-US" sz="3100" dirty="0">
                <a:latin typeface="Arial" panose="020B0604020202020204" pitchFamily="34" charset="0"/>
                <a:cs typeface="Arial" panose="020B0604020202020204" pitchFamily="34" charset="0"/>
              </a:rPr>
              <a:t/>
            </a:r>
            <a:br>
              <a:rPr lang="en-US" sz="3100" dirty="0">
                <a:latin typeface="Arial" panose="020B0604020202020204" pitchFamily="34" charset="0"/>
                <a:cs typeface="Arial" panose="020B0604020202020204" pitchFamily="34" charset="0"/>
              </a:rPr>
            </a:br>
            <a:r>
              <a:rPr lang="en-US" sz="2000" dirty="0" smtClean="0">
                <a:latin typeface="Arial" panose="020B0604020202020204" pitchFamily="34" charset="0"/>
                <a:cs typeface="Arial" panose="020B0604020202020204" pitchFamily="34" charset="0"/>
              </a:rPr>
              <a:t/>
            </a:r>
            <a:br>
              <a:rPr lang="en-US" sz="2000" dirty="0" smtClean="0">
                <a:latin typeface="Arial" panose="020B0604020202020204" pitchFamily="34" charset="0"/>
                <a:cs typeface="Arial" panose="020B0604020202020204" pitchFamily="34" charset="0"/>
              </a:rPr>
            </a:br>
            <a:r>
              <a:rPr lang="en-GB" sz="2600" b="1" i="1" dirty="0" smtClean="0">
                <a:latin typeface="Arial" panose="020B0604020202020204" pitchFamily="34" charset="0"/>
                <a:cs typeface="Arial" panose="020B0604020202020204" pitchFamily="34" charset="0"/>
              </a:rPr>
              <a:t>•	</a:t>
            </a:r>
            <a:r>
              <a:rPr lang="en-US" sz="2600" dirty="0" smtClean="0">
                <a:latin typeface="Arial" panose="020B0604020202020204" pitchFamily="34" charset="0"/>
                <a:cs typeface="Arial" panose="020B0604020202020204" pitchFamily="34" charset="0"/>
              </a:rPr>
              <a:t>Your teacher will, one at a time, call out and present on 	PowerPoint all of the key terms introduced in this unit.</a:t>
            </a: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
            </a:r>
            <a:br>
              <a:rPr lang="en-US" sz="1800" dirty="0">
                <a:latin typeface="Arial" panose="020B0604020202020204" pitchFamily="34" charset="0"/>
                <a:cs typeface="Arial" panose="020B0604020202020204" pitchFamily="34" charset="0"/>
              </a:rPr>
            </a:br>
            <a:r>
              <a:rPr lang="en-GB" sz="2600" b="1" i="1" dirty="0">
                <a:latin typeface="Arial" panose="020B0604020202020204" pitchFamily="34" charset="0"/>
                <a:cs typeface="Arial" panose="020B0604020202020204" pitchFamily="34" charset="0"/>
              </a:rPr>
              <a:t>•	</a:t>
            </a:r>
            <a:r>
              <a:rPr lang="en-US" sz="2600" dirty="0" smtClean="0">
                <a:latin typeface="Arial" panose="020B0604020202020204" pitchFamily="34" charset="0"/>
                <a:cs typeface="Arial" panose="020B0604020202020204" pitchFamily="34" charset="0"/>
              </a:rPr>
              <a:t>As </a:t>
            </a:r>
            <a:r>
              <a:rPr lang="en-US" sz="2600" dirty="0">
                <a:latin typeface="Arial" panose="020B0604020202020204" pitchFamily="34" charset="0"/>
                <a:cs typeface="Arial" panose="020B0604020202020204" pitchFamily="34" charset="0"/>
              </a:rPr>
              <a:t>each term is called out, raise your hand as quickly as </a:t>
            </a:r>
            <a:r>
              <a:rPr lang="en-US" sz="2600" dirty="0" smtClean="0">
                <a:latin typeface="Arial" panose="020B0604020202020204" pitchFamily="34" charset="0"/>
                <a:cs typeface="Arial" panose="020B0604020202020204" pitchFamily="34" charset="0"/>
              </a:rPr>
              <a:t>	possible to </a:t>
            </a:r>
            <a:r>
              <a:rPr lang="en-US" sz="2600" dirty="0">
                <a:latin typeface="Arial" panose="020B0604020202020204" pitchFamily="34" charset="0"/>
                <a:cs typeface="Arial" panose="020B0604020202020204" pitchFamily="34" charset="0"/>
              </a:rPr>
              <a:t>indicate that you wish to speak, and explain </a:t>
            </a:r>
            <a:r>
              <a:rPr lang="en-US" sz="2600" dirty="0" smtClean="0">
                <a:latin typeface="Arial" panose="020B0604020202020204" pitchFamily="34" charset="0"/>
                <a:cs typeface="Arial" panose="020B0604020202020204" pitchFamily="34" charset="0"/>
              </a:rPr>
              <a:t>how 	the </a:t>
            </a:r>
            <a:r>
              <a:rPr lang="en-US" sz="2600" dirty="0">
                <a:latin typeface="Arial" panose="020B0604020202020204" pitchFamily="34" charset="0"/>
                <a:cs typeface="Arial" panose="020B0604020202020204" pitchFamily="34" charset="0"/>
              </a:rPr>
              <a:t>term is </a:t>
            </a:r>
            <a:r>
              <a:rPr lang="en-US" sz="2600" dirty="0" smtClean="0">
                <a:latin typeface="Arial" panose="020B0604020202020204" pitchFamily="34" charset="0"/>
                <a:cs typeface="Arial" panose="020B0604020202020204" pitchFamily="34" charset="0"/>
              </a:rPr>
              <a:t>relevant </a:t>
            </a:r>
            <a:r>
              <a:rPr lang="en-US" sz="2600" dirty="0">
                <a:latin typeface="Arial" panose="020B0604020202020204" pitchFamily="34" charset="0"/>
                <a:cs typeface="Arial" panose="020B0604020202020204" pitchFamily="34" charset="0"/>
              </a:rPr>
              <a:t>to any one of the texts you have in </a:t>
            </a:r>
            <a:r>
              <a:rPr lang="en-US" sz="2600" dirty="0" smtClean="0">
                <a:latin typeface="Arial" panose="020B0604020202020204" pitchFamily="34" charset="0"/>
                <a:cs typeface="Arial" panose="020B0604020202020204" pitchFamily="34" charset="0"/>
              </a:rPr>
              <a:t>front 	of </a:t>
            </a:r>
            <a:r>
              <a:rPr lang="en-US" sz="2600" dirty="0">
                <a:latin typeface="Arial" panose="020B0604020202020204" pitchFamily="34" charset="0"/>
                <a:cs typeface="Arial" panose="020B0604020202020204" pitchFamily="34" charset="0"/>
              </a:rPr>
              <a:t>you.</a:t>
            </a: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
            </a:r>
            <a:br>
              <a:rPr lang="en-US" sz="1800" dirty="0">
                <a:latin typeface="Arial" panose="020B0604020202020204" pitchFamily="34" charset="0"/>
                <a:cs typeface="Arial" panose="020B0604020202020204" pitchFamily="34" charset="0"/>
              </a:rPr>
            </a:br>
            <a:r>
              <a:rPr lang="en-GB" sz="2600" b="1" i="1" dirty="0">
                <a:latin typeface="Arial" panose="020B0604020202020204" pitchFamily="34" charset="0"/>
                <a:cs typeface="Arial" panose="020B0604020202020204" pitchFamily="34" charset="0"/>
              </a:rPr>
              <a:t>•	</a:t>
            </a:r>
            <a:r>
              <a:rPr lang="en-US" sz="2600" dirty="0" smtClean="0">
                <a:latin typeface="Arial" panose="020B0604020202020204" pitchFamily="34" charset="0"/>
                <a:cs typeface="Arial" panose="020B0604020202020204" pitchFamily="34" charset="0"/>
              </a:rPr>
              <a:t>You </a:t>
            </a:r>
            <a:r>
              <a:rPr lang="en-US" sz="2600" dirty="0">
                <a:latin typeface="Arial" panose="020B0604020202020204" pitchFamily="34" charset="0"/>
                <a:cs typeface="Arial" panose="020B0604020202020204" pitchFamily="34" charset="0"/>
              </a:rPr>
              <a:t>may only refer to each text once. You get a point for </a:t>
            </a:r>
            <a:r>
              <a:rPr lang="en-US" sz="2600" dirty="0" smtClean="0">
                <a:latin typeface="Arial" panose="020B0604020202020204" pitchFamily="34" charset="0"/>
                <a:cs typeface="Arial" panose="020B0604020202020204" pitchFamily="34" charset="0"/>
              </a:rPr>
              <a:t>	each 	correct </a:t>
            </a:r>
            <a:r>
              <a:rPr lang="en-US" sz="2600" dirty="0">
                <a:latin typeface="Arial" panose="020B0604020202020204" pitchFamily="34" charset="0"/>
                <a:cs typeface="Arial" panose="020B0604020202020204" pitchFamily="34" charset="0"/>
              </a:rPr>
              <a:t>answer, but lose a point for a partial or </a:t>
            </a:r>
            <a:r>
              <a:rPr lang="en-US" sz="2600" dirty="0" smtClean="0">
                <a:latin typeface="Arial" panose="020B0604020202020204" pitchFamily="34" charset="0"/>
                <a:cs typeface="Arial" panose="020B0604020202020204" pitchFamily="34" charset="0"/>
              </a:rPr>
              <a:t>incorrect 	answer</a:t>
            </a:r>
            <a:r>
              <a:rPr lang="en-US" sz="2600" dirty="0">
                <a:latin typeface="Arial" panose="020B0604020202020204" pitchFamily="34" charset="0"/>
                <a:cs typeface="Arial" panose="020B0604020202020204" pitchFamily="34" charset="0"/>
              </a:rPr>
              <a:t>. </a:t>
            </a:r>
            <a:r>
              <a:rPr lang="en-US" sz="2600" dirty="0" smtClean="0">
                <a:latin typeface="Arial" panose="020B0604020202020204" pitchFamily="34" charset="0"/>
                <a:cs typeface="Arial" panose="020B0604020202020204" pitchFamily="34" charset="0"/>
              </a:rPr>
              <a:t>The </a:t>
            </a:r>
            <a:r>
              <a:rPr lang="en-US" sz="2600" dirty="0">
                <a:latin typeface="Arial" panose="020B0604020202020204" pitchFamily="34" charset="0"/>
                <a:cs typeface="Arial" panose="020B0604020202020204" pitchFamily="34" charset="0"/>
              </a:rPr>
              <a:t>pair with the most points wins!</a:t>
            </a:r>
            <a:r>
              <a:rPr lang="en-US" sz="2700" dirty="0"/>
              <a:t/>
            </a:r>
            <a:br>
              <a:rPr lang="en-US" sz="2700" dirty="0"/>
            </a:br>
            <a:endParaRPr lang="en-US" sz="2700"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528638" y="399259"/>
            <a:ext cx="8615361"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latin typeface="Calibri Light (Headings)"/>
              </a:rPr>
              <a:t>Instructions</a:t>
            </a:r>
          </a:p>
        </p:txBody>
      </p:sp>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Calibri (Body)"/>
              </a:rPr>
              <a:t>Logo</a:t>
            </a:r>
            <a:r>
              <a:rPr lang="en-US" sz="2700" dirty="0"/>
              <a:t/>
            </a:r>
            <a:br>
              <a:rPr lang="en-US" sz="2700" dirty="0"/>
            </a:br>
            <a:endParaRPr lang="en-US"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48416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Icon</a:t>
            </a:r>
            <a:r>
              <a:rPr lang="en-US" sz="4000" dirty="0"/>
              <a:t/>
            </a:r>
            <a:br>
              <a:rPr lang="en-US" sz="4000" dirty="0"/>
            </a:br>
            <a:endParaRPr lang="en-US" sz="4000"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038663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Negative space</a:t>
            </a:r>
            <a:r>
              <a:rPr lang="en-US" sz="2700" dirty="0"/>
              <a:t/>
            </a:r>
            <a:br>
              <a:rPr lang="en-US" sz="2700" dirty="0"/>
            </a:br>
            <a:endParaRPr lang="en-US"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1537647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Headlines</a:t>
            </a:r>
            <a:r>
              <a:rPr lang="en-US" sz="4000" dirty="0"/>
              <a:t/>
            </a:r>
            <a:br>
              <a:rPr lang="en-US" sz="4000" dirty="0"/>
            </a:br>
            <a:endParaRPr lang="en-US" sz="4000"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3448105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Gaze</a:t>
            </a:r>
            <a:r>
              <a:rPr lang="en-US" sz="2700" dirty="0"/>
              <a:t/>
            </a:r>
            <a:br>
              <a:rPr lang="en-US" sz="2700" dirty="0"/>
            </a:br>
            <a:endParaRPr lang="en-US" dirty="0"/>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059386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Symbol</a:t>
            </a:r>
            <a:r>
              <a:rPr lang="en-US" sz="2700" dirty="0">
                <a:latin typeface="Arial" panose="020B0604020202020204" pitchFamily="34" charset="0"/>
                <a:cs typeface="Arial" panose="020B0604020202020204" pitchFamily="34" charset="0"/>
              </a:rPr>
              <a:t/>
            </a:r>
            <a:br>
              <a:rPr lang="en-US" sz="2700"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212133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9740"/>
            <a:ext cx="7772400" cy="4870727"/>
          </a:xfrm>
        </p:spPr>
        <p:txBody>
          <a:bodyPr>
            <a:normAutofit/>
          </a:bodyPr>
          <a:lstStyle/>
          <a:p>
            <a:r>
              <a:rPr lang="en-US" sz="4000" dirty="0">
                <a:latin typeface="Arial" panose="020B0604020202020204" pitchFamily="34" charset="0"/>
                <a:cs typeface="Arial" panose="020B0604020202020204" pitchFamily="34" charset="0"/>
              </a:rPr>
              <a:t>Teasers</a:t>
            </a:r>
            <a:br>
              <a:rPr lang="en-US" sz="4000"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68795" y="6486266"/>
            <a:ext cx="8289407" cy="176827"/>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a16="http://schemas.microsoft.com/office/drawing/2014/main" xmlns=""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Tree>
    <p:extLst>
      <p:ext uri="{BB962C8B-B14F-4D97-AF65-F5344CB8AC3E}">
        <p14:creationId xmlns:p14="http://schemas.microsoft.com/office/powerpoint/2010/main" val="42948501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127</Words>
  <Application>Microsoft Office PowerPoint</Application>
  <PresentationFormat>On-screen Show (4:3)</PresentationFormat>
  <Paragraphs>37</Paragraphs>
  <Slides>17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(Body)</vt:lpstr>
      <vt:lpstr>Calibri Light (Headings)</vt:lpstr>
      <vt:lpstr>Office Theme</vt:lpstr>
      <vt:lpstr>Unit 1.1  Images and magazine covers  Extension activity</vt:lpstr>
      <vt:lpstr> • Work with a partner. Use all the texts from your study of  this  unit and any others your teacher may give you. Spread them  out in front of you.  • Your teacher will, one at a time, call out and present on  PowerPoint all of the key terms introduced in this unit.  • As each term is called out, raise your hand as quickly as  possible to indicate that you wish to speak, and explain how  the term is relevant to any one of the texts you have in front  of you.  • You may only refer to each text once. You get a point for  each  correct answer, but lose a point for a partial or incorrect  answer. The pair with the most points wins! </vt:lpstr>
      <vt:lpstr>Logo </vt:lpstr>
      <vt:lpstr>Icon </vt:lpstr>
      <vt:lpstr>Negative space </vt:lpstr>
      <vt:lpstr>Headlines </vt:lpstr>
      <vt:lpstr>Gaze </vt:lpstr>
      <vt:lpstr>Symbol </vt:lpstr>
      <vt:lpstr>Teasers </vt:lpstr>
      <vt:lpstr>Ears </vt:lpstr>
      <vt:lpstr>Rule of thirds </vt:lpstr>
      <vt:lpstr>Illustration </vt:lpstr>
      <vt:lpstr>Caption </vt:lpstr>
      <vt:lpstr>Body language </vt:lpstr>
      <vt:lpstr>Signifier </vt:lpstr>
      <vt:lpstr>Visual narrative </vt:lpstr>
      <vt:lpstr>Anchoring </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Nithiya Sivalingam</cp:lastModifiedBy>
  <cp:revision>33</cp:revision>
  <cp:lastPrinted>2019-07-08T06:21:52Z</cp:lastPrinted>
  <dcterms:created xsi:type="dcterms:W3CDTF">2015-10-09T19:32:27Z</dcterms:created>
  <dcterms:modified xsi:type="dcterms:W3CDTF">2019-07-08T12:20:40Z</dcterms:modified>
</cp:coreProperties>
</file>