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9" r:id="rId4"/>
    <p:sldId id="265" r:id="rId5"/>
    <p:sldId id="270" r:id="rId6"/>
    <p:sldId id="271" r:id="rId7"/>
    <p:sldId id="272" r:id="rId8"/>
    <p:sldId id="273" r:id="rId9"/>
    <p:sldId id="274" r:id="rId10"/>
    <p:sldId id="275" r:id="rId11"/>
  </p:sldIdLst>
  <p:sldSz cx="9144000" cy="6858000" type="screen4x3"/>
  <p:notesSz cx="6400800" cy="86868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25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86"/>
    <p:restoredTop sz="94649"/>
  </p:normalViewPr>
  <p:slideViewPr>
    <p:cSldViewPr snapToGrid="0" snapToObjects="1">
      <p:cViewPr varScale="1">
        <p:scale>
          <a:sx n="71" d="100"/>
          <a:sy n="71" d="100"/>
        </p:scale>
        <p:origin x="1350" y="60"/>
      </p:cViewPr>
      <p:guideLst>
        <p:guide orient="horz" pos="216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363" cy="4349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625850" y="0"/>
            <a:ext cx="2773363" cy="4349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8B81E-E8A3-4F8C-B982-118EC1B8FB28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085850"/>
            <a:ext cx="3908425" cy="2932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39763" y="4179888"/>
            <a:ext cx="5121275" cy="34210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251825"/>
            <a:ext cx="2773363" cy="434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25850" y="8251825"/>
            <a:ext cx="2773363" cy="434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38E91A-3F43-4462-B323-E9ACD82C1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42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38E91A-3F43-4462-B323-E9ACD82C1CC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08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8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86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608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0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51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95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2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28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75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00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40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C5F76-0CDA-5B43-9CCE-96E5C9CCAB87}" type="datetimeFigureOut">
              <a:rPr lang="en-US" smtClean="0"/>
              <a:t>7/31/2019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9B792-A2E6-D04B-89A5-CD76D22AA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38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1229739"/>
            <a:ext cx="7772400" cy="4870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0" dirty="0" smtClean="0">
                <a:solidFill>
                  <a:srgbClr val="BD252B"/>
                </a:solidFill>
                <a:latin typeface="Calibri Light (Headings)"/>
              </a:rPr>
              <a:t>Unit 4.1</a:t>
            </a:r>
            <a:br>
              <a:rPr lang="en-GB" sz="6000" dirty="0" smtClean="0">
                <a:solidFill>
                  <a:srgbClr val="BD252B"/>
                </a:solidFill>
                <a:latin typeface="Calibri Light (Headings)"/>
              </a:rPr>
            </a:br>
            <a:r>
              <a:rPr lang="en-GB" sz="6000" dirty="0" smtClean="0">
                <a:solidFill>
                  <a:srgbClr val="BD252B"/>
                </a:solidFill>
                <a:latin typeface="Calibri Light (Headings)"/>
              </a:rPr>
              <a:t>War</a:t>
            </a:r>
            <a:r>
              <a:rPr lang="en-GB" sz="6000" dirty="0" smtClean="0">
                <a:solidFill>
                  <a:srgbClr val="BD252B"/>
                </a:solidFill>
              </a:rPr>
              <a:t/>
            </a:r>
            <a:br>
              <a:rPr lang="en-GB" sz="6000" dirty="0" smtClean="0">
                <a:solidFill>
                  <a:srgbClr val="BD252B"/>
                </a:solidFill>
              </a:rPr>
            </a:br>
            <a:r>
              <a:rPr lang="en-GB" sz="1100" b="1" i="1" dirty="0" smtClean="0"/>
              <a:t/>
            </a:r>
            <a:br>
              <a:rPr lang="en-GB" sz="1100" b="1" i="1" dirty="0" smtClean="0"/>
            </a:br>
            <a:r>
              <a:rPr lang="en-US" sz="2400" dirty="0">
                <a:latin typeface="Calibri (Body)"/>
                <a:cs typeface="Arial" panose="020B0604020202020204" pitchFamily="34" charset="0"/>
              </a:rPr>
              <a:t>Euphemisms</a:t>
            </a:r>
            <a:endParaRPr lang="en-US" dirty="0">
              <a:latin typeface="Calibri (Body)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809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8794" y="715966"/>
            <a:ext cx="881384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Reflection – turn and talk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1997073"/>
            <a:ext cx="7848600" cy="46419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What did you learn about euphemisms?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Why is precise language important when describing war, protests, soldiers, politics and related subjects?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How can you stay objective and neutral in your language, but also describe the situation fairly?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Why do words matter?</a:t>
            </a:r>
          </a:p>
          <a:p>
            <a:pPr algn="l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696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-1404931" y="729635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Definition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8377238" cy="49300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A euphemism is a word or term that make ideas or </a:t>
            </a:r>
            <a:r>
              <a:rPr lang="en-GB" sz="2800" dirty="0" smtClean="0">
                <a:solidFill>
                  <a:schemeClr val="tx1"/>
                </a:solidFill>
              </a:rPr>
              <a:t>actions </a:t>
            </a:r>
            <a:r>
              <a:rPr lang="en-GB" sz="2800" dirty="0">
                <a:solidFill>
                  <a:schemeClr val="tx1"/>
                </a:solidFill>
              </a:rPr>
              <a:t>sound more acceptable than they really are.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Google defines it as ‘a mild or indirect word or expression substituted for one considered to be too harsh or blunt when referring to something unpleasant or embarrassing’.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tx1"/>
                </a:solidFill>
              </a:rPr>
              <a:t>The example Google provides is ‘</a:t>
            </a:r>
            <a:r>
              <a:rPr lang="en-US" sz="2800" dirty="0">
                <a:solidFill>
                  <a:schemeClr val="tx1"/>
                </a:solidFill>
              </a:rPr>
              <a:t>downsizing’ as a euphemism for ‘cuts’, </a:t>
            </a:r>
            <a:r>
              <a:rPr lang="en-US" sz="2800" dirty="0" smtClean="0">
                <a:solidFill>
                  <a:schemeClr val="tx1"/>
                </a:solidFill>
              </a:rPr>
              <a:t>when </a:t>
            </a:r>
            <a:r>
              <a:rPr lang="en-US" sz="2800" dirty="0">
                <a:solidFill>
                  <a:schemeClr val="tx1"/>
                </a:solidFill>
              </a:rPr>
              <a:t>workers at a </a:t>
            </a:r>
            <a:r>
              <a:rPr lang="en-US" sz="2800" dirty="0" smtClean="0">
                <a:solidFill>
                  <a:schemeClr val="tx1"/>
                </a:solidFill>
              </a:rPr>
              <a:t>company </a:t>
            </a:r>
            <a:r>
              <a:rPr lang="en-US" sz="2800" dirty="0">
                <a:solidFill>
                  <a:schemeClr val="tx1"/>
                </a:solidFill>
              </a:rPr>
              <a:t>are made redundant. </a:t>
            </a: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00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8794" y="729635"/>
            <a:ext cx="87869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War-related euphemisms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911355"/>
            <a:ext cx="3262313" cy="4497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collateral damage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conflict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enhanced interrogation techniques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boots on the ground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soft targets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</a:rPr>
              <a:t>pacification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4100512" y="192494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surgical strikes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enemy </a:t>
            </a:r>
            <a:r>
              <a:rPr lang="en-GB" sz="2800" dirty="0" err="1"/>
              <a:t>noncombatant</a:t>
            </a:r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campaign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neutralise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protective custody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/>
              <a:t>regime </a:t>
            </a:r>
            <a:r>
              <a:rPr lang="en-GB" sz="2800" dirty="0" smtClean="0"/>
              <a:t>change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55709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0071" y="1843093"/>
            <a:ext cx="8315325" cy="4400277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latin typeface="Calibri (Body)"/>
              </a:rPr>
              <a:t>In your notebook, write the following for each word or term: </a:t>
            </a:r>
            <a:br>
              <a:rPr lang="en-US" sz="2800" dirty="0">
                <a:latin typeface="Calibri (Body)"/>
              </a:rPr>
            </a:br>
            <a:r>
              <a:rPr lang="en-US" sz="2800" dirty="0">
                <a:latin typeface="Calibri (Body)"/>
              </a:rPr>
              <a:t/>
            </a:r>
            <a:br>
              <a:rPr lang="en-US" sz="2800" dirty="0">
                <a:latin typeface="Calibri (Body)"/>
              </a:rPr>
            </a:br>
            <a:r>
              <a:rPr lang="en-US" sz="2800" dirty="0" smtClean="0">
                <a:latin typeface="Calibri (Body)"/>
              </a:rPr>
              <a:t>•	What </a:t>
            </a:r>
            <a:r>
              <a:rPr lang="en-US" sz="2800" dirty="0">
                <a:latin typeface="Calibri (Body)"/>
              </a:rPr>
              <a:t>do I think this means?</a:t>
            </a:r>
            <a:br>
              <a:rPr lang="en-US" sz="2800" dirty="0">
                <a:latin typeface="Calibri (Body)"/>
              </a:rPr>
            </a:br>
            <a:r>
              <a:rPr lang="en-US" sz="2800" dirty="0">
                <a:latin typeface="Calibri (Body)"/>
              </a:rPr>
              <a:t>•	Actual definition:</a:t>
            </a:r>
            <a:br>
              <a:rPr lang="en-US" sz="2800" dirty="0">
                <a:latin typeface="Calibri (Body)"/>
              </a:rPr>
            </a:br>
            <a:r>
              <a:rPr lang="en-US" sz="2800" dirty="0">
                <a:latin typeface="Calibri (Body)"/>
              </a:rPr>
              <a:t>•	Example: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8793" y="715966"/>
            <a:ext cx="874660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Notebook </a:t>
            </a:r>
            <a:r>
              <a:rPr lang="en-US" dirty="0" err="1" smtClean="0">
                <a:latin typeface="Calibri Light (Headings)"/>
              </a:rPr>
              <a:t>organisation</a:t>
            </a:r>
            <a:endParaRPr lang="en-US" dirty="0">
              <a:latin typeface="Calibri Light (Headings)"/>
            </a:endParaRPr>
          </a:p>
        </p:txBody>
      </p:sp>
    </p:spTree>
    <p:extLst>
      <p:ext uri="{BB962C8B-B14F-4D97-AF65-F5344CB8AC3E}">
        <p14:creationId xmlns:p14="http://schemas.microsoft.com/office/powerpoint/2010/main" val="229380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2388" y="715966"/>
            <a:ext cx="86733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Example 1: Collateral damage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1811339"/>
            <a:ext cx="7705725" cy="4714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What do I think this means?</a:t>
            </a:r>
          </a:p>
          <a:p>
            <a:pPr marL="914400" lvl="1" indent="-228600" algn="l">
              <a:buFont typeface="Arial" panose="020B0604020202020204" pitchFamily="34" charset="0"/>
              <a:buChar char="•"/>
            </a:pPr>
            <a:r>
              <a:rPr lang="en-US" sz="2400" i="1" dirty="0" smtClean="0">
                <a:solidFill>
                  <a:schemeClr val="tx1"/>
                </a:solidFill>
              </a:rPr>
              <a:t>I think this means something bad has happened to someone unexpectedly. 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Actual definition: </a:t>
            </a:r>
            <a:r>
              <a:rPr lang="en-GB" sz="2400" dirty="0" smtClean="0">
                <a:solidFill>
                  <a:schemeClr val="tx1"/>
                </a:solidFill>
              </a:rPr>
              <a:t>During a war, the unintentional death and injury to civilians, and damage caused to homes, hospitals, schools, etc.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Example: </a:t>
            </a:r>
            <a:r>
              <a:rPr lang="en-US" sz="2400" i="1" dirty="0" smtClean="0">
                <a:solidFill>
                  <a:schemeClr val="tx1"/>
                </a:solidFill>
              </a:rPr>
              <a:t>In the Vietnam War, civilians were killed during bombings and raids intended to target the opposing military. </a:t>
            </a:r>
            <a:endParaRPr lang="en-US" sz="28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883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8793" y="773118"/>
            <a:ext cx="897520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>
                <a:latin typeface="Calibri Light (Headings)"/>
              </a:rPr>
              <a:t>Example</a:t>
            </a:r>
            <a:r>
              <a:rPr lang="fr-FR" dirty="0">
                <a:latin typeface="Calibri Light (Headings)"/>
              </a:rPr>
              <a:t> 2: </a:t>
            </a:r>
            <a:r>
              <a:rPr lang="fr-FR" dirty="0" err="1">
                <a:latin typeface="Calibri Light (Headings)"/>
              </a:rPr>
              <a:t>Enhanced</a:t>
            </a:r>
            <a:r>
              <a:rPr lang="fr-FR" dirty="0">
                <a:latin typeface="Calibri Light (Headings)"/>
              </a:rPr>
              <a:t> </a:t>
            </a:r>
            <a:r>
              <a:rPr lang="fr-FR" dirty="0" smtClean="0">
                <a:latin typeface="Calibri Light (Headings)"/>
              </a:rPr>
              <a:t/>
            </a:r>
            <a:br>
              <a:rPr lang="fr-FR" dirty="0" smtClean="0">
                <a:latin typeface="Calibri Light (Headings)"/>
              </a:rPr>
            </a:br>
            <a:r>
              <a:rPr lang="fr-FR" dirty="0" smtClean="0">
                <a:latin typeface="Calibri Light (Headings)"/>
              </a:rPr>
              <a:t>interrogation </a:t>
            </a:r>
            <a:r>
              <a:rPr lang="fr-FR" dirty="0">
                <a:latin typeface="Calibri Light (Headings)"/>
              </a:rPr>
              <a:t>techniques</a:t>
            </a:r>
            <a:endParaRPr lang="en-US" dirty="0">
              <a:latin typeface="Calibri Light (Headings)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2241643"/>
            <a:ext cx="7948613" cy="4786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What do I think this means? </a:t>
            </a:r>
          </a:p>
          <a:p>
            <a:pPr marL="857250" indent="-342900" algn="l">
              <a:buFont typeface="Arial" panose="020B0604020202020204" pitchFamily="34" charset="0"/>
              <a:buChar char="•"/>
            </a:pPr>
            <a:r>
              <a:rPr lang="en-US" sz="2400" i="1" dirty="0" smtClean="0">
                <a:solidFill>
                  <a:schemeClr val="tx1"/>
                </a:solidFill>
              </a:rPr>
              <a:t>Really awful things people in power did to get information from those they had captured. </a:t>
            </a:r>
          </a:p>
          <a:p>
            <a:pPr lvl="1" algn="l"/>
            <a:endParaRPr lang="en-US" sz="12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Definition: Wikipedia says that it is a term ‘for the U.S. government’s program of systematic torture of detainees by the CIA, DIA, and various components of the U.S. Armed Forces . . .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authorized by officials of the George W. Bush administration’.</a:t>
            </a:r>
          </a:p>
          <a:p>
            <a:pPr algn="l"/>
            <a:endParaRPr lang="en-US" sz="1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Example: Waterboarding Al-Qaeda suspects.</a:t>
            </a:r>
          </a:p>
        </p:txBody>
      </p:sp>
    </p:spTree>
    <p:extLst>
      <p:ext uri="{BB962C8B-B14F-4D97-AF65-F5344CB8AC3E}">
        <p14:creationId xmlns:p14="http://schemas.microsoft.com/office/powerpoint/2010/main" val="960891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8794" y="715966"/>
            <a:ext cx="87600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Whole class work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7848600" cy="4497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As a whole class, let’s go through the same process for the following two terms:</a:t>
            </a:r>
          </a:p>
          <a:p>
            <a:pPr marL="457200" algn="l"/>
            <a:r>
              <a:rPr lang="en-GB" sz="2800" dirty="0" smtClean="0">
                <a:solidFill>
                  <a:schemeClr val="tx1"/>
                </a:solidFill>
              </a:rPr>
              <a:t>boots on the ground</a:t>
            </a:r>
          </a:p>
          <a:p>
            <a:pPr marL="457200" algn="l"/>
            <a:r>
              <a:rPr lang="en-GB" sz="2800" dirty="0" smtClean="0">
                <a:solidFill>
                  <a:schemeClr val="tx1"/>
                </a:solidFill>
              </a:rPr>
              <a:t>soft targets</a:t>
            </a:r>
          </a:p>
          <a:p>
            <a:pPr algn="l"/>
            <a:endParaRPr lang="en-US" sz="28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What do we think these terms mean?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What are their actual definitions?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Can you think of examples of each?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24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8793" y="715966"/>
            <a:ext cx="880375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Pair work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599" y="1697038"/>
            <a:ext cx="8362951" cy="47892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>
                <a:solidFill>
                  <a:schemeClr val="tx1"/>
                </a:solidFill>
              </a:rPr>
              <a:t>Now that you have seen how to do this with the examples ‘collateral damage’ and ‘enhanced interrogation techniques’, and as a class with ‘boots on the ground’ and ‘soft targets’, it’s your turn.</a:t>
            </a:r>
          </a:p>
          <a:p>
            <a:pPr algn="l"/>
            <a:endParaRPr lang="en-US" sz="2800" dirty="0">
              <a:solidFill>
                <a:schemeClr val="tx1"/>
              </a:solidFill>
            </a:endParaRPr>
          </a:p>
          <a:p>
            <a:pPr algn="l"/>
            <a:r>
              <a:rPr lang="en-US" sz="2800" dirty="0">
                <a:solidFill>
                  <a:schemeClr val="tx1"/>
                </a:solidFill>
              </a:rPr>
              <a:t>In pairs, work on the following four words and terms.  Start with what you think </a:t>
            </a:r>
            <a:r>
              <a:rPr lang="en-US" sz="2800" dirty="0" smtClean="0">
                <a:solidFill>
                  <a:schemeClr val="tx1"/>
                </a:solidFill>
              </a:rPr>
              <a:t>they mean, </a:t>
            </a:r>
            <a:r>
              <a:rPr lang="en-US" sz="2800" dirty="0">
                <a:solidFill>
                  <a:schemeClr val="tx1"/>
                </a:solidFill>
              </a:rPr>
              <a:t>then research the actual </a:t>
            </a:r>
            <a:r>
              <a:rPr lang="en-US" sz="2800" dirty="0" smtClean="0">
                <a:solidFill>
                  <a:schemeClr val="tx1"/>
                </a:solidFill>
              </a:rPr>
              <a:t>definitions </a:t>
            </a:r>
            <a:r>
              <a:rPr lang="en-US" sz="2800" dirty="0">
                <a:solidFill>
                  <a:schemeClr val="tx1"/>
                </a:solidFill>
              </a:rPr>
              <a:t>and some examples.  Write these in your notebook.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	conflict</a:t>
            </a:r>
            <a:r>
              <a:rPr lang="en-GB" sz="2800" dirty="0">
                <a:solidFill>
                  <a:schemeClr val="tx1"/>
                </a:solidFill>
              </a:rPr>
              <a:t>	</a:t>
            </a:r>
            <a:r>
              <a:rPr lang="en-GB" sz="2800" dirty="0" smtClean="0">
                <a:solidFill>
                  <a:schemeClr val="tx1"/>
                </a:solidFill>
              </a:rPr>
              <a:t>		surgical strikes</a:t>
            </a:r>
          </a:p>
          <a:p>
            <a:pPr algn="l"/>
            <a:r>
              <a:rPr lang="en-GB" sz="2800" dirty="0" smtClean="0">
                <a:solidFill>
                  <a:schemeClr val="tx1"/>
                </a:solidFill>
              </a:rPr>
              <a:t>	pacification		enemy </a:t>
            </a:r>
            <a:r>
              <a:rPr lang="en-GB" sz="2800" dirty="0" err="1" smtClean="0">
                <a:solidFill>
                  <a:schemeClr val="tx1"/>
                </a:solidFill>
              </a:rPr>
              <a:t>noncombatant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159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794" y="6486265"/>
            <a:ext cx="8289406" cy="17682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800" dirty="0">
                <a:solidFill>
                  <a:schemeClr val="tx1"/>
                </a:solidFill>
              </a:rPr>
              <a:t>© Cambridge University Press </a:t>
            </a:r>
            <a:r>
              <a:rPr lang="en-US" sz="800" dirty="0" smtClean="0">
                <a:solidFill>
                  <a:schemeClr val="tx1"/>
                </a:solidFill>
              </a:rPr>
              <a:t>201</a:t>
            </a:r>
            <a:r>
              <a:rPr lang="en-GB" sz="800" dirty="0" smtClean="0">
                <a:solidFill>
                  <a:schemeClr val="tx1"/>
                </a:solidFill>
              </a:rPr>
              <a:t>9</a:t>
            </a:r>
            <a:endParaRPr lang="en-GB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81904EB-909E-3847-9C9F-04BB54080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68793" y="715966"/>
            <a:ext cx="87735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 Light (Headings)"/>
              </a:rPr>
              <a:t>Group work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09600" y="1811339"/>
            <a:ext cx="7848600" cy="44973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600" dirty="0">
                <a:solidFill>
                  <a:schemeClr val="tx1"/>
                </a:solidFill>
              </a:rPr>
              <a:t>Once </a:t>
            </a:r>
            <a:r>
              <a:rPr lang="en-US" sz="2600" dirty="0" smtClean="0">
                <a:solidFill>
                  <a:schemeClr val="tx1"/>
                </a:solidFill>
              </a:rPr>
              <a:t>you have finished </a:t>
            </a:r>
            <a:r>
              <a:rPr lang="en-US" sz="2600" dirty="0">
                <a:solidFill>
                  <a:schemeClr val="tx1"/>
                </a:solidFill>
              </a:rPr>
              <a:t>your pair work, share your answers with another </a:t>
            </a:r>
            <a:r>
              <a:rPr lang="en-US" sz="2600" dirty="0" smtClean="0">
                <a:solidFill>
                  <a:schemeClr val="tx1"/>
                </a:solidFill>
              </a:rPr>
              <a:t>pair. Compare </a:t>
            </a:r>
            <a:r>
              <a:rPr lang="en-US" sz="2600" dirty="0">
                <a:solidFill>
                  <a:schemeClr val="tx1"/>
                </a:solidFill>
              </a:rPr>
              <a:t>and contrast what you </a:t>
            </a:r>
            <a:r>
              <a:rPr lang="en-US" sz="2600" i="1" dirty="0">
                <a:solidFill>
                  <a:schemeClr val="tx1"/>
                </a:solidFill>
              </a:rPr>
              <a:t>thought</a:t>
            </a:r>
            <a:r>
              <a:rPr lang="en-US" sz="2600" dirty="0">
                <a:solidFill>
                  <a:schemeClr val="tx1"/>
                </a:solidFill>
              </a:rPr>
              <a:t> the word or phrase meant with the </a:t>
            </a:r>
            <a:r>
              <a:rPr lang="en-US" sz="2600" i="1" dirty="0">
                <a:solidFill>
                  <a:schemeClr val="tx1"/>
                </a:solidFill>
              </a:rPr>
              <a:t>actual</a:t>
            </a:r>
            <a:r>
              <a:rPr lang="en-US" sz="2600" dirty="0">
                <a:solidFill>
                  <a:schemeClr val="tx1"/>
                </a:solidFill>
              </a:rPr>
              <a:t> definition.</a:t>
            </a:r>
          </a:p>
          <a:p>
            <a:pPr algn="l"/>
            <a:endParaRPr lang="en-US" sz="1600" dirty="0">
              <a:solidFill>
                <a:schemeClr val="tx1"/>
              </a:solidFill>
            </a:endParaRPr>
          </a:p>
          <a:p>
            <a:pPr algn="l"/>
            <a:r>
              <a:rPr lang="en-US" sz="2600" dirty="0">
                <a:solidFill>
                  <a:schemeClr val="tx1"/>
                </a:solidFill>
              </a:rPr>
              <a:t>After sharing your answers, stay in that group. </a:t>
            </a:r>
            <a:r>
              <a:rPr lang="en-US" sz="2600" dirty="0" smtClean="0">
                <a:solidFill>
                  <a:schemeClr val="tx1"/>
                </a:solidFill>
              </a:rPr>
              <a:t>Work </a:t>
            </a:r>
            <a:r>
              <a:rPr lang="en-US" sz="2600" dirty="0">
                <a:solidFill>
                  <a:schemeClr val="tx1"/>
                </a:solidFill>
              </a:rPr>
              <a:t>in your groups on the following four words or terms. </a:t>
            </a:r>
            <a:r>
              <a:rPr lang="en-US" sz="2600" dirty="0" smtClean="0">
                <a:solidFill>
                  <a:schemeClr val="tx1"/>
                </a:solidFill>
              </a:rPr>
              <a:t>Start </a:t>
            </a:r>
            <a:r>
              <a:rPr lang="en-US" sz="2600" dirty="0">
                <a:solidFill>
                  <a:schemeClr val="tx1"/>
                </a:solidFill>
              </a:rPr>
              <a:t>with what you </a:t>
            </a:r>
            <a:r>
              <a:rPr lang="en-US" sz="2600" i="1" dirty="0">
                <a:solidFill>
                  <a:schemeClr val="tx1"/>
                </a:solidFill>
              </a:rPr>
              <a:t>think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smtClean="0">
                <a:solidFill>
                  <a:schemeClr val="tx1"/>
                </a:solidFill>
              </a:rPr>
              <a:t>they mean, </a:t>
            </a:r>
            <a:r>
              <a:rPr lang="en-US" sz="2600" dirty="0">
                <a:solidFill>
                  <a:schemeClr val="tx1"/>
                </a:solidFill>
              </a:rPr>
              <a:t>then research the </a:t>
            </a:r>
            <a:r>
              <a:rPr lang="en-US" sz="2600" i="1" dirty="0">
                <a:solidFill>
                  <a:schemeClr val="tx1"/>
                </a:solidFill>
              </a:rPr>
              <a:t>actual</a:t>
            </a:r>
            <a:r>
              <a:rPr lang="en-US" sz="2600" dirty="0">
                <a:solidFill>
                  <a:schemeClr val="tx1"/>
                </a:solidFill>
              </a:rPr>
              <a:t> definition and examples. </a:t>
            </a:r>
            <a:r>
              <a:rPr lang="en-US" sz="2600" dirty="0" smtClean="0">
                <a:solidFill>
                  <a:schemeClr val="tx1"/>
                </a:solidFill>
              </a:rPr>
              <a:t>Write </a:t>
            </a:r>
            <a:r>
              <a:rPr lang="en-US" sz="2600" dirty="0">
                <a:solidFill>
                  <a:schemeClr val="tx1"/>
                </a:solidFill>
              </a:rPr>
              <a:t>these in your notebook.</a:t>
            </a:r>
          </a:p>
          <a:p>
            <a:pPr lvl="0" algn="l"/>
            <a:r>
              <a:rPr lang="en-GB" sz="2500" dirty="0" smtClean="0">
                <a:solidFill>
                  <a:schemeClr val="tx1"/>
                </a:solidFill>
              </a:rPr>
              <a:t>	</a:t>
            </a:r>
            <a:r>
              <a:rPr lang="en-GB" sz="2600" dirty="0" smtClean="0">
                <a:solidFill>
                  <a:schemeClr val="tx1"/>
                </a:solidFill>
              </a:rPr>
              <a:t>campaign		protective custody</a:t>
            </a:r>
          </a:p>
          <a:p>
            <a:pPr lvl="0" algn="l"/>
            <a:r>
              <a:rPr lang="en-GB" sz="2600" dirty="0" smtClean="0">
                <a:solidFill>
                  <a:schemeClr val="tx1"/>
                </a:solidFill>
              </a:rPr>
              <a:t>	neutralise		regime change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513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547</Words>
  <Application>Microsoft Office PowerPoint</Application>
  <PresentationFormat>On-screen Show (4:3)</PresentationFormat>
  <Paragraphs>75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(Body)</vt:lpstr>
      <vt:lpstr>Calibri Light (Headings)</vt:lpstr>
      <vt:lpstr>Office Theme</vt:lpstr>
      <vt:lpstr>PowerPoint Presentation</vt:lpstr>
      <vt:lpstr>PowerPoint Presentation</vt:lpstr>
      <vt:lpstr>PowerPoint Presentation</vt:lpstr>
      <vt:lpstr>In your notebook, write the following for each word or term:   • What do I think this means? • Actual definition: • Example: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Coles</dc:creator>
  <cp:lastModifiedBy>Prabhakaran Pandian</cp:lastModifiedBy>
  <cp:revision>67</cp:revision>
  <cp:lastPrinted>2019-07-31T08:58:24Z</cp:lastPrinted>
  <dcterms:created xsi:type="dcterms:W3CDTF">2015-10-09T19:32:27Z</dcterms:created>
  <dcterms:modified xsi:type="dcterms:W3CDTF">2019-07-31T08:58:35Z</dcterms:modified>
</cp:coreProperties>
</file>