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69" r:id="rId5"/>
    <p:sldId id="270" r:id="rId6"/>
    <p:sldId id="271" r:id="rId7"/>
    <p:sldId id="272" r:id="rId8"/>
    <p:sldId id="273" r:id="rId9"/>
    <p:sldId id="274" r:id="rId10"/>
  </p:sldIdLst>
  <p:sldSz cx="9144000" cy="6858000" type="screen4x3"/>
  <p:notesSz cx="6400800" cy="86868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D252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86"/>
    <p:restoredTop sz="94649"/>
  </p:normalViewPr>
  <p:slideViewPr>
    <p:cSldViewPr snapToGrid="0" snapToObjects="1">
      <p:cViewPr varScale="1">
        <p:scale>
          <a:sx n="71" d="100"/>
          <a:sy n="71" d="100"/>
        </p:scale>
        <p:origin x="1350" y="60"/>
      </p:cViewPr>
      <p:guideLst>
        <p:guide orient="horz" pos="2160"/>
        <p:guide pos="2880"/>
      </p:guideLst>
    </p:cSldViewPr>
  </p:slideViewPr>
  <p:notesTextViewPr>
    <p:cViewPr>
      <p:scale>
        <a:sx n="400" d="100"/>
        <a:sy n="4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6A6C5F76-0CDA-5B43-9CCE-96E5C9CCAB87}" type="datetimeFigureOut">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15451826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A6C5F76-0CDA-5B43-9CCE-96E5C9CCAB87}" type="datetimeFigureOut">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27238657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A6C5F76-0CDA-5B43-9CCE-96E5C9CCAB87}" type="datetimeFigureOut">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3872608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A6C5F76-0CDA-5B43-9CCE-96E5C9CCAB87}" type="datetimeFigureOut">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3787809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6A6C5F76-0CDA-5B43-9CCE-96E5C9CCAB87}" type="datetimeFigureOut">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995151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6A6C5F76-0CDA-5B43-9CCE-96E5C9CCAB87}" type="datetimeFigureOut">
              <a:rPr lang="en-US" smtClean="0"/>
              <a:t>7/8/2019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16129594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6A6C5F76-0CDA-5B43-9CCE-96E5C9CCAB87}" type="datetimeFigureOut">
              <a:rPr lang="en-US" smtClean="0"/>
              <a:t>7/8/2019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1746121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6A6C5F76-0CDA-5B43-9CCE-96E5C9CCAB87}" type="datetimeFigureOut">
              <a:rPr lang="en-US" smtClean="0"/>
              <a:t>7/8/2019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33386289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6C5F76-0CDA-5B43-9CCE-96E5C9CCAB87}" type="datetimeFigureOut">
              <a:rPr lang="en-US" smtClean="0"/>
              <a:t>7/8/2019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18987520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6A6C5F76-0CDA-5B43-9CCE-96E5C9CCAB87}" type="datetimeFigureOut">
              <a:rPr lang="en-US" smtClean="0"/>
              <a:t>7/8/2019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4433007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6A6C5F76-0CDA-5B43-9CCE-96E5C9CCAB87}" type="datetimeFigureOut">
              <a:rPr lang="en-US" smtClean="0"/>
              <a:t>7/8/2019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39779401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6C5F76-0CDA-5B43-9CCE-96E5C9CCAB87}" type="datetimeFigureOut">
              <a:rPr lang="en-US" smtClean="0"/>
              <a:t>7/8/2019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29B792-A2E6-D04B-89A5-CD76D22AA531}" type="slidenum">
              <a:rPr lang="en-US" smtClean="0"/>
              <a:t>‹#›</a:t>
            </a:fld>
            <a:endParaRPr lang="en-US"/>
          </a:p>
        </p:txBody>
      </p:sp>
    </p:spTree>
    <p:extLst>
      <p:ext uri="{BB962C8B-B14F-4D97-AF65-F5344CB8AC3E}">
        <p14:creationId xmlns:p14="http://schemas.microsoft.com/office/powerpoint/2010/main" val="26425380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31975" y="1224686"/>
            <a:ext cx="8472487" cy="4870726"/>
          </a:xfrm>
        </p:spPr>
        <p:txBody>
          <a:bodyPr/>
          <a:lstStyle/>
          <a:p>
            <a:r>
              <a:rPr lang="en-GB" sz="6000" dirty="0">
                <a:solidFill>
                  <a:srgbClr val="BD252B"/>
                </a:solidFill>
              </a:rPr>
              <a:t>Unit </a:t>
            </a:r>
            <a:r>
              <a:rPr lang="en-GB" sz="6000" dirty="0" smtClean="0">
                <a:solidFill>
                  <a:srgbClr val="BD252B"/>
                </a:solidFill>
              </a:rPr>
              <a:t>1.5</a:t>
            </a:r>
            <a:br>
              <a:rPr lang="en-GB" sz="6000" dirty="0" smtClean="0">
                <a:solidFill>
                  <a:srgbClr val="BD252B"/>
                </a:solidFill>
              </a:rPr>
            </a:br>
            <a:r>
              <a:rPr lang="en-GB" sz="6000" dirty="0" smtClean="0">
                <a:solidFill>
                  <a:srgbClr val="BD252B"/>
                </a:solidFill>
              </a:rPr>
              <a:t>Comics </a:t>
            </a:r>
            <a:r>
              <a:rPr lang="en-GB" sz="6000" dirty="0">
                <a:solidFill>
                  <a:srgbClr val="BD252B"/>
                </a:solidFill>
              </a:rPr>
              <a:t>and </a:t>
            </a:r>
            <a:r>
              <a:rPr lang="en-GB" sz="6000" dirty="0" smtClean="0">
                <a:solidFill>
                  <a:srgbClr val="BD252B"/>
                </a:solidFill>
              </a:rPr>
              <a:t>graphic </a:t>
            </a:r>
            <a:r>
              <a:rPr lang="en-GB" sz="6000" dirty="0">
                <a:solidFill>
                  <a:srgbClr val="BD252B"/>
                </a:solidFill>
              </a:rPr>
              <a:t>novels</a:t>
            </a:r>
            <a:r>
              <a:rPr lang="en-GB" sz="6000" b="1" i="1" dirty="0"/>
              <a:t/>
            </a:r>
            <a:br>
              <a:rPr lang="en-GB" sz="6000" b="1" i="1" dirty="0"/>
            </a:br>
            <a:r>
              <a:rPr lang="en-GB" sz="1100" b="1" i="1" dirty="0"/>
              <a:t/>
            </a:r>
            <a:br>
              <a:rPr lang="en-GB" sz="1100" b="1" i="1" dirty="0"/>
            </a:br>
            <a:r>
              <a:rPr lang="en-US" sz="2400" dirty="0" smtClean="0">
                <a:latin typeface="Arial" panose="020B0604020202020204" pitchFamily="34" charset="0"/>
                <a:cs typeface="Arial" panose="020B0604020202020204" pitchFamily="34" charset="0"/>
              </a:rPr>
              <a:t>Extension </a:t>
            </a:r>
            <a:r>
              <a:rPr lang="en-US" sz="2400" dirty="0">
                <a:latin typeface="Arial" panose="020B0604020202020204" pitchFamily="34" charset="0"/>
                <a:cs typeface="Arial" panose="020B0604020202020204" pitchFamily="34" charset="0"/>
              </a:rPr>
              <a:t>activity</a:t>
            </a:r>
            <a:endParaRPr lang="en-US"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34458091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85781" y="857250"/>
            <a:ext cx="8601075" cy="5629015"/>
          </a:xfrm>
        </p:spPr>
        <p:txBody>
          <a:bodyPr>
            <a:normAutofit/>
          </a:bodyPr>
          <a:lstStyle/>
          <a:p>
            <a:pPr algn="l"/>
            <a:r>
              <a:rPr lang="en-US" sz="2000" dirty="0">
                <a:latin typeface="Arial" panose="020B0604020202020204" pitchFamily="34" charset="0"/>
                <a:cs typeface="Arial" panose="020B0604020202020204" pitchFamily="34" charset="0"/>
              </a:rPr>
              <a:t>Unit 5.1 seems to raise this question: what is art?</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This question is often discussed in the Theory of Knowledge (TOK) class.</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In English A: Language and Literature, one way of considering the nature of what is or is not art is to ask this question:</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
            </a:r>
            <a:br>
              <a:rPr lang="en-US" sz="2000" dirty="0">
                <a:latin typeface="Arial" panose="020B0604020202020204" pitchFamily="34" charset="0"/>
                <a:cs typeface="Arial" panose="020B0604020202020204" pitchFamily="34" charset="0"/>
              </a:rPr>
            </a:br>
            <a:r>
              <a:rPr lang="en-US" sz="2000" dirty="0">
                <a:solidFill>
                  <a:srgbClr val="FF0000"/>
                </a:solidFill>
                <a:latin typeface="Arial" panose="020B0604020202020204" pitchFamily="34" charset="0"/>
                <a:cs typeface="Arial" panose="020B0604020202020204" pitchFamily="34" charset="0"/>
              </a:rPr>
              <a:t>What is literature? </a:t>
            </a:r>
            <a:br>
              <a:rPr lang="en-US" sz="2000" dirty="0">
                <a:solidFill>
                  <a:srgbClr val="FF0000"/>
                </a:solidFill>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Literature is often regarded as ‘language art’. However, we often find that the linguistic and stylistic elements found in literature are also found in other text types. This seems to raise a question:</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
            </a:r>
            <a:br>
              <a:rPr lang="en-US" sz="2000" dirty="0">
                <a:latin typeface="Arial" panose="020B0604020202020204" pitchFamily="34" charset="0"/>
                <a:cs typeface="Arial" panose="020B0604020202020204" pitchFamily="34" charset="0"/>
              </a:rPr>
            </a:br>
            <a:r>
              <a:rPr lang="en-US" sz="2000" dirty="0">
                <a:solidFill>
                  <a:srgbClr val="FF0000"/>
                </a:solidFill>
                <a:latin typeface="Arial" panose="020B0604020202020204" pitchFamily="34" charset="0"/>
                <a:cs typeface="Arial" panose="020B0604020202020204" pitchFamily="34" charset="0"/>
              </a:rPr>
              <a:t>Why do we tend to regard literature as a particular kind of language art?</a:t>
            </a:r>
            <a:br>
              <a:rPr lang="en-US" sz="2000" dirty="0">
                <a:solidFill>
                  <a:srgbClr val="FF0000"/>
                </a:solidFill>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Discuss whether the texts that appear in this presentation are examples of language art or not. Aim to develop a range of competing perspectives.</a:t>
            </a:r>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1123007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29707"/>
            <a:ext cx="7772400" cy="4870726"/>
          </a:xfrm>
        </p:spPr>
        <p:txBody>
          <a:bodyPr>
            <a:normAutofit/>
          </a:bodyPr>
          <a:lstStyle/>
          <a:p>
            <a:r>
              <a:rPr lang="en-US" sz="4000" dirty="0">
                <a:latin typeface="+mn-lt"/>
                <a:cs typeface="Arial"/>
              </a:rPr>
              <a:t>The play </a:t>
            </a:r>
            <a:r>
              <a:rPr lang="en-US" sz="4000" i="1" dirty="0">
                <a:latin typeface="+mn-lt"/>
                <a:cs typeface="Arial"/>
              </a:rPr>
              <a:t>Macbeth</a:t>
            </a:r>
            <a:r>
              <a:rPr lang="en-US" sz="4000" dirty="0">
                <a:latin typeface="+mn-lt"/>
                <a:cs typeface="Arial"/>
              </a:rPr>
              <a:t>, by William </a:t>
            </a:r>
            <a:r>
              <a:rPr lang="en-US" sz="4000" dirty="0" smtClean="0">
                <a:latin typeface="+mn-lt"/>
                <a:cs typeface="Arial"/>
              </a:rPr>
              <a:t>Shakespeare</a:t>
            </a:r>
            <a:endParaRPr lang="en-US" sz="4000" dirty="0">
              <a:latin typeface="+mn-lt"/>
            </a:endParaRPr>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14841652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14587"/>
            <a:ext cx="7772400" cy="4870726"/>
          </a:xfrm>
        </p:spPr>
        <p:txBody>
          <a:bodyPr>
            <a:normAutofit/>
          </a:bodyPr>
          <a:lstStyle/>
          <a:p>
            <a:r>
              <a:rPr lang="en-US" sz="4000" dirty="0">
                <a:latin typeface="+mn-lt"/>
                <a:cs typeface="Arial"/>
              </a:rPr>
              <a:t>The play </a:t>
            </a:r>
            <a:r>
              <a:rPr lang="en-US" sz="4000" i="1" dirty="0" err="1">
                <a:latin typeface="+mn-lt"/>
                <a:cs typeface="Arial"/>
              </a:rPr>
              <a:t>McTaggart</a:t>
            </a:r>
            <a:r>
              <a:rPr lang="en-US" sz="4000" dirty="0">
                <a:latin typeface="+mn-lt"/>
                <a:cs typeface="Arial"/>
              </a:rPr>
              <a:t>, written by Mary, one of your classmates</a:t>
            </a:r>
            <a:endParaRPr lang="en-US" sz="4000" dirty="0">
              <a:latin typeface="+mn-lt"/>
            </a:endParaRPr>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21928408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29739"/>
            <a:ext cx="7772400" cy="4870726"/>
          </a:xfrm>
        </p:spPr>
        <p:txBody>
          <a:bodyPr>
            <a:normAutofit/>
          </a:bodyPr>
          <a:lstStyle/>
          <a:p>
            <a:r>
              <a:rPr lang="en-US" sz="4000" dirty="0">
                <a:latin typeface="Calibri (Body)"/>
                <a:cs typeface="Arial"/>
              </a:rPr>
              <a:t>The lyrics of the song ‘(I can’t </a:t>
            </a:r>
            <a:r>
              <a:rPr lang="en-US" sz="4000" dirty="0" smtClean="0">
                <a:latin typeface="Calibri (Body)"/>
                <a:cs typeface="Arial"/>
              </a:rPr>
              <a:t/>
            </a:r>
            <a:br>
              <a:rPr lang="en-US" sz="4000" dirty="0" smtClean="0">
                <a:latin typeface="Calibri (Body)"/>
                <a:cs typeface="Arial"/>
              </a:rPr>
            </a:br>
            <a:r>
              <a:rPr lang="en-US" sz="4000" dirty="0" smtClean="0">
                <a:latin typeface="Calibri (Body)"/>
                <a:cs typeface="Arial"/>
              </a:rPr>
              <a:t>get </a:t>
            </a:r>
            <a:r>
              <a:rPr lang="en-US" sz="4000" dirty="0">
                <a:latin typeface="Calibri (Body)"/>
                <a:cs typeface="Arial"/>
              </a:rPr>
              <a:t>no) Satisfaction</a:t>
            </a:r>
            <a:r>
              <a:rPr lang="en-US" sz="4000" dirty="0" smtClean="0">
                <a:latin typeface="Calibri (Body)"/>
                <a:cs typeface="Arial"/>
              </a:rPr>
              <a:t>’,</a:t>
            </a:r>
            <a:r>
              <a:rPr lang="en-US" sz="4000" i="1" dirty="0" smtClean="0">
                <a:latin typeface="Calibri (Body)"/>
                <a:cs typeface="Arial"/>
              </a:rPr>
              <a:t> </a:t>
            </a:r>
            <a:r>
              <a:rPr lang="en-US" sz="4000" dirty="0">
                <a:latin typeface="Calibri (Body)"/>
                <a:cs typeface="Arial"/>
              </a:rPr>
              <a:t>by </a:t>
            </a:r>
            <a:r>
              <a:rPr lang="en-US" sz="4000" dirty="0" smtClean="0">
                <a:latin typeface="Calibri (Body)"/>
                <a:cs typeface="Arial"/>
              </a:rPr>
              <a:t/>
            </a:r>
            <a:br>
              <a:rPr lang="en-US" sz="4000" dirty="0" smtClean="0">
                <a:latin typeface="Calibri (Body)"/>
                <a:cs typeface="Arial"/>
              </a:rPr>
            </a:br>
            <a:r>
              <a:rPr lang="en-US" sz="4000" dirty="0" smtClean="0">
                <a:latin typeface="Calibri (Body)"/>
                <a:cs typeface="Arial"/>
              </a:rPr>
              <a:t>The </a:t>
            </a:r>
            <a:r>
              <a:rPr lang="en-US" sz="4000" dirty="0" smtClean="0">
                <a:latin typeface="Calibri (Body)"/>
                <a:cs typeface="Arial"/>
              </a:rPr>
              <a:t>Rolling </a:t>
            </a:r>
            <a:r>
              <a:rPr lang="en-US" sz="4000" dirty="0">
                <a:latin typeface="Calibri (Body)"/>
                <a:cs typeface="Arial"/>
              </a:rPr>
              <a:t>Stones</a:t>
            </a:r>
            <a:endParaRPr lang="en-US" sz="4000" dirty="0">
              <a:latin typeface="Calibri (Body)"/>
            </a:endParaRPr>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9158538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29739"/>
            <a:ext cx="7772400" cy="4870726"/>
          </a:xfrm>
        </p:spPr>
        <p:txBody>
          <a:bodyPr>
            <a:normAutofit/>
          </a:bodyPr>
          <a:lstStyle/>
          <a:p>
            <a:r>
              <a:rPr lang="en-US" sz="4000" dirty="0">
                <a:latin typeface="Calibri (Body)"/>
                <a:cs typeface="Arial"/>
              </a:rPr>
              <a:t>The song ‘(I can’t get no) Satisfaction’ by </a:t>
            </a:r>
            <a:r>
              <a:rPr lang="en-US" sz="4000" dirty="0" smtClean="0">
                <a:latin typeface="Calibri (Body)"/>
                <a:cs typeface="Arial"/>
              </a:rPr>
              <a:t>The </a:t>
            </a:r>
            <a:r>
              <a:rPr lang="en-US" sz="4000" dirty="0">
                <a:latin typeface="Calibri (Body)"/>
                <a:cs typeface="Arial"/>
              </a:rPr>
              <a:t>Rolling Stones, sung in the shower by John, one of your classmates</a:t>
            </a:r>
            <a:endParaRPr lang="en-US" sz="4000" dirty="0">
              <a:latin typeface="Calibri (Body)"/>
            </a:endParaRPr>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41300931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87693"/>
            <a:ext cx="7772400" cy="4870726"/>
          </a:xfrm>
        </p:spPr>
        <p:txBody>
          <a:bodyPr>
            <a:normAutofit/>
          </a:bodyPr>
          <a:lstStyle/>
          <a:p>
            <a:r>
              <a:rPr lang="en-US" sz="4000" dirty="0">
                <a:latin typeface="Calibri (Body)"/>
                <a:cs typeface="Arial"/>
              </a:rPr>
              <a:t>The graphic novel </a:t>
            </a:r>
            <a:r>
              <a:rPr lang="en-US" sz="4000" i="1" dirty="0" smtClean="0">
                <a:latin typeface="Calibri (Body)"/>
                <a:cs typeface="Arial"/>
              </a:rPr>
              <a:t>Persepolis,</a:t>
            </a:r>
            <a:r>
              <a:rPr lang="en-US" sz="4000" dirty="0" smtClean="0">
                <a:latin typeface="Calibri (Body)"/>
                <a:cs typeface="Arial"/>
              </a:rPr>
              <a:t> </a:t>
            </a:r>
            <a:r>
              <a:rPr lang="en-US" sz="4000" dirty="0">
                <a:latin typeface="Calibri (Body)"/>
                <a:cs typeface="Arial"/>
              </a:rPr>
              <a:t>written by </a:t>
            </a:r>
            <a:r>
              <a:rPr lang="en-US" sz="4000" dirty="0" err="1">
                <a:latin typeface="Calibri (Body)"/>
                <a:cs typeface="Arial"/>
              </a:rPr>
              <a:t>Marjane</a:t>
            </a:r>
            <a:r>
              <a:rPr lang="en-US" sz="4000" dirty="0">
                <a:latin typeface="Calibri (Body)"/>
                <a:cs typeface="Arial"/>
              </a:rPr>
              <a:t> </a:t>
            </a:r>
            <a:r>
              <a:rPr lang="en-US" sz="4000" dirty="0" err="1">
                <a:latin typeface="Calibri (Body)"/>
                <a:cs typeface="Arial"/>
              </a:rPr>
              <a:t>Satrapi</a:t>
            </a:r>
            <a:endParaRPr lang="en-US" sz="4000" dirty="0">
              <a:latin typeface="Calibri (Body)"/>
            </a:endParaRPr>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21227351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68375"/>
            <a:ext cx="7772400" cy="4870726"/>
          </a:xfrm>
        </p:spPr>
        <p:txBody>
          <a:bodyPr>
            <a:normAutofit/>
          </a:bodyPr>
          <a:lstStyle/>
          <a:p>
            <a:r>
              <a:rPr lang="en-US" sz="4000" dirty="0">
                <a:latin typeface="Calibri (Body)"/>
                <a:cs typeface="Arial"/>
              </a:rPr>
              <a:t>A ‘Calvin and Hobbes’ cartoon published in a newspaper</a:t>
            </a:r>
            <a:endParaRPr lang="en-US" sz="4000" dirty="0">
              <a:latin typeface="Calibri (Body)"/>
            </a:endParaRPr>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963681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29739"/>
            <a:ext cx="7772400" cy="4870726"/>
          </a:xfrm>
        </p:spPr>
        <p:txBody>
          <a:bodyPr>
            <a:normAutofit/>
          </a:bodyPr>
          <a:lstStyle/>
          <a:p>
            <a:r>
              <a:rPr lang="en-US" sz="4000" dirty="0">
                <a:latin typeface="Calibri (Body)"/>
                <a:cs typeface="Arial"/>
              </a:rPr>
              <a:t>Graffiti on a lavatory door in a university building complaining about government policy</a:t>
            </a:r>
            <a:endParaRPr lang="en-US" sz="4000" dirty="0">
              <a:latin typeface="Calibri (Body)"/>
            </a:endParaRPr>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18516327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132</TotalTime>
  <Words>154</Words>
  <Application>Microsoft Office PowerPoint</Application>
  <PresentationFormat>On-screen Show (4:3)</PresentationFormat>
  <Paragraphs>18</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(Body)</vt:lpstr>
      <vt:lpstr>Office Theme</vt:lpstr>
      <vt:lpstr>Unit 1.5 Comics and graphic novels  Extension activity</vt:lpstr>
      <vt:lpstr>Unit 5.1 seems to raise this question: what is art?  This question is often discussed in the Theory of Knowledge (TOK) class.  In English A: Language and Literature, one way of considering the nature of what is or is not art is to ask this question:  What is literature?   Literature is often regarded as ‘language art’. However, we often find that the linguistic and stylistic elements found in literature are also found in other text types. This seems to raise a question:  Why do we tend to regard literature as a particular kind of language art?  Discuss whether the texts that appear in this presentation are examples of language art or not. Aim to develop a range of competing perspectives.</vt:lpstr>
      <vt:lpstr>The play Macbeth, by William Shakespeare</vt:lpstr>
      <vt:lpstr>The play McTaggart, written by Mary, one of your classmates</vt:lpstr>
      <vt:lpstr>The lyrics of the song ‘(I can’t  get no) Satisfaction’, by  The Rolling Stones</vt:lpstr>
      <vt:lpstr>The song ‘(I can’t get no) Satisfaction’ by The Rolling Stones, sung in the shower by John, one of your classmates</vt:lpstr>
      <vt:lpstr>The graphic novel Persepolis, written by Marjane Satrapi</vt:lpstr>
      <vt:lpstr>A ‘Calvin and Hobbes’ cartoon published in a newspaper</vt:lpstr>
      <vt:lpstr>Graffiti on a lavatory door in a university building complaining about government policy</vt:lpstr>
    </vt:vector>
  </TitlesOfParts>
  <Company>Home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Jennifer Coles</dc:creator>
  <cp:lastModifiedBy>Prabhakaran Pandian</cp:lastModifiedBy>
  <cp:revision>29</cp:revision>
  <cp:lastPrinted>2019-07-08T08:43:26Z</cp:lastPrinted>
  <dcterms:created xsi:type="dcterms:W3CDTF">2015-10-09T19:32:27Z</dcterms:created>
  <dcterms:modified xsi:type="dcterms:W3CDTF">2019-07-08T08:43:35Z</dcterms:modified>
</cp:coreProperties>
</file>