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9" r:id="rId4"/>
    <p:sldId id="265" r:id="rId5"/>
    <p:sldId id="270" r:id="rId6"/>
    <p:sldId id="271" r:id="rId7"/>
    <p:sldId id="272" r:id="rId8"/>
    <p:sldId id="273" r:id="rId9"/>
    <p:sldId id="275" r:id="rId10"/>
  </p:sldIdLst>
  <p:sldSz cx="9144000" cy="6858000" type="screen4x3"/>
  <p:notesSz cx="6400800" cy="8686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25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86"/>
    <p:restoredTop sz="94649"/>
  </p:normalViewPr>
  <p:slideViewPr>
    <p:cSldViewPr snapToGrid="0" snapToObjects="1">
      <p:cViewPr varScale="1">
        <p:scale>
          <a:sx n="71" d="100"/>
          <a:sy n="71" d="100"/>
        </p:scale>
        <p:origin x="1350" y="60"/>
      </p:cViewPr>
      <p:guideLst>
        <p:guide orient="horz" pos="2160"/>
        <p:guide pos="2880"/>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54518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2723865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872608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78780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99515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612959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6C5F76-0CDA-5B43-9CCE-96E5C9CCAB87}" type="datetimeFigureOut">
              <a:rPr lang="en-US" smtClean="0"/>
              <a:t>7/8/2019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74612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6C5F76-0CDA-5B43-9CCE-96E5C9CCAB87}" type="datetimeFigureOut">
              <a:rPr lang="en-US" smtClean="0"/>
              <a:t>7/8/2019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338628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6C5F76-0CDA-5B43-9CCE-96E5C9CCAB87}" type="datetimeFigureOut">
              <a:rPr lang="en-US" smtClean="0"/>
              <a:t>7/8/2019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898752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44330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97794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C5F76-0CDA-5B43-9CCE-96E5C9CCAB87}" type="datetimeFigureOut">
              <a:rPr lang="en-US" smtClean="0"/>
              <a:t>7/8/2019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29B792-A2E6-D04B-89A5-CD76D22AA531}" type="slidenum">
              <a:rPr lang="en-US" smtClean="0"/>
              <a:t>‹#›</a:t>
            </a:fld>
            <a:endParaRPr lang="en-US"/>
          </a:p>
        </p:txBody>
      </p:sp>
    </p:spTree>
    <p:extLst>
      <p:ext uri="{BB962C8B-B14F-4D97-AF65-F5344CB8AC3E}">
        <p14:creationId xmlns:p14="http://schemas.microsoft.com/office/powerpoint/2010/main" val="2642538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717177" y="1422480"/>
            <a:ext cx="7772400" cy="487072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6000" dirty="0" smtClean="0">
                <a:solidFill>
                  <a:srgbClr val="BD252B"/>
                </a:solidFill>
                <a:latin typeface="Calibri Light (Headings)"/>
              </a:rPr>
              <a:t>Unit 3.2</a:t>
            </a:r>
            <a:r>
              <a:rPr lang="en-GB" sz="6000" dirty="0">
                <a:solidFill>
                  <a:srgbClr val="BD252B"/>
                </a:solidFill>
              </a:rPr>
              <a:t/>
            </a:r>
            <a:br>
              <a:rPr lang="en-GB" sz="6000" dirty="0">
                <a:solidFill>
                  <a:srgbClr val="BD252B"/>
                </a:solidFill>
              </a:rPr>
            </a:br>
            <a:r>
              <a:rPr lang="en-GB" sz="6000" dirty="0">
                <a:solidFill>
                  <a:srgbClr val="BD252B"/>
                </a:solidFill>
                <a:latin typeface="Calibri Light (Headings)"/>
              </a:rPr>
              <a:t>Colonialism</a:t>
            </a:r>
            <a:r>
              <a:rPr lang="en-GB" sz="6000" dirty="0" smtClean="0">
                <a:solidFill>
                  <a:srgbClr val="BD252B"/>
                </a:solidFill>
              </a:rPr>
              <a:t/>
            </a:r>
            <a:br>
              <a:rPr lang="en-GB" sz="6000" dirty="0" smtClean="0">
                <a:solidFill>
                  <a:srgbClr val="BD252B"/>
                </a:solidFill>
              </a:rPr>
            </a:br>
            <a:r>
              <a:rPr lang="en-GB" sz="1100" b="1" i="1" dirty="0" smtClean="0"/>
              <a:t/>
            </a:r>
            <a:br>
              <a:rPr lang="en-GB" sz="1100" b="1" i="1" dirty="0" smtClean="0"/>
            </a:br>
            <a:r>
              <a:rPr lang="en-US" sz="2400" dirty="0">
                <a:latin typeface="Calibri (body)"/>
                <a:cs typeface="Arial" panose="020B0604020202020204" pitchFamily="34" charset="0"/>
              </a:rPr>
              <a:t>A post-colonial reading of Text 3.10 ‘The Niger and </a:t>
            </a:r>
            <a:r>
              <a:rPr lang="en-US" sz="2400" dirty="0" smtClean="0">
                <a:latin typeface="Calibri (body)"/>
                <a:cs typeface="Arial" panose="020B0604020202020204" pitchFamily="34" charset="0"/>
              </a:rPr>
              <a:t>the West </a:t>
            </a:r>
            <a:r>
              <a:rPr lang="en-US" sz="2400" dirty="0">
                <a:latin typeface="Calibri (body)"/>
                <a:cs typeface="Arial" panose="020B0604020202020204" pitchFamily="34" charset="0"/>
              </a:rPr>
              <a:t>Sudan’ by Captain A.J.N. </a:t>
            </a:r>
            <a:r>
              <a:rPr lang="en-US" sz="2400" dirty="0" err="1">
                <a:latin typeface="Calibri (body)"/>
                <a:cs typeface="Arial" panose="020B0604020202020204" pitchFamily="34" charset="0"/>
              </a:rPr>
              <a:t>Tremearne</a:t>
            </a:r>
            <a:endParaRPr lang="en-US" dirty="0">
              <a:latin typeface="Calibri (body)"/>
              <a:cs typeface="Arial" panose="020B0604020202020204" pitchFamily="34" charset="0"/>
            </a:endParaRPr>
          </a:p>
        </p:txBody>
      </p:sp>
    </p:spTree>
    <p:extLst>
      <p:ext uri="{BB962C8B-B14F-4D97-AF65-F5344CB8AC3E}">
        <p14:creationId xmlns:p14="http://schemas.microsoft.com/office/powerpoint/2010/main" val="3445809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404931" y="729635"/>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Questions</a:t>
            </a:r>
          </a:p>
        </p:txBody>
      </p:sp>
      <p:sp>
        <p:nvSpPr>
          <p:cNvPr id="7" name="Content Placeholder 2"/>
          <p:cNvSpPr txBox="1">
            <a:spLocks/>
          </p:cNvSpPr>
          <p:nvPr/>
        </p:nvSpPr>
        <p:spPr>
          <a:xfrm>
            <a:off x="609600" y="1811339"/>
            <a:ext cx="7634288" cy="4930029"/>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800" dirty="0">
                <a:solidFill>
                  <a:schemeClr val="tx1"/>
                </a:solidFill>
              </a:rPr>
              <a:t>You will be required to respond to a series of questions. </a:t>
            </a:r>
            <a:r>
              <a:rPr lang="en-US" sz="2800" dirty="0" smtClean="0">
                <a:solidFill>
                  <a:schemeClr val="tx1"/>
                </a:solidFill>
              </a:rPr>
              <a:t>In </a:t>
            </a:r>
            <a:r>
              <a:rPr lang="en-US" sz="2800" dirty="0">
                <a:solidFill>
                  <a:schemeClr val="tx1"/>
                </a:solidFill>
              </a:rPr>
              <a:t>providing answers to the questions, you will make a cumulative post-colonial analysis of the text.</a:t>
            </a:r>
          </a:p>
          <a:p>
            <a:pPr algn="l"/>
            <a:endParaRPr lang="en-US" sz="2800" dirty="0">
              <a:solidFill>
                <a:schemeClr val="tx1"/>
              </a:solidFill>
            </a:endParaRPr>
          </a:p>
          <a:p>
            <a:pPr algn="l"/>
            <a:r>
              <a:rPr lang="en-US" sz="2800" dirty="0">
                <a:solidFill>
                  <a:schemeClr val="tx1"/>
                </a:solidFill>
              </a:rPr>
              <a:t>Put the answers to your questions in your learner portfolio</a:t>
            </a:r>
            <a:r>
              <a:rPr lang="en-US" sz="2800" dirty="0" smtClean="0">
                <a:solidFill>
                  <a:schemeClr val="tx1"/>
                </a:solidFill>
              </a:rPr>
              <a:t>.</a:t>
            </a:r>
            <a:endParaRPr lang="en-US" sz="4000" dirty="0" smtClean="0">
              <a:solidFill>
                <a:schemeClr val="tx1"/>
              </a:solidFill>
            </a:endParaRPr>
          </a:p>
        </p:txBody>
      </p:sp>
    </p:spTree>
    <p:extLst>
      <p:ext uri="{BB962C8B-B14F-4D97-AF65-F5344CB8AC3E}">
        <p14:creationId xmlns:p14="http://schemas.microsoft.com/office/powerpoint/2010/main" val="112300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7208" y="2086986"/>
            <a:ext cx="8586792" cy="4485262"/>
          </a:xfrm>
        </p:spPr>
        <p:txBody>
          <a:bodyPr>
            <a:noAutofit/>
          </a:bodyPr>
          <a:lstStyle/>
          <a:p>
            <a:pPr algn="l"/>
            <a:r>
              <a:rPr lang="en-US" sz="2400" dirty="0">
                <a:latin typeface="+mn-lt"/>
              </a:rPr>
              <a:t>What a wonderful fascination there is in the name of West Africa, the most mysterious part of that very mysterious continent! What visions of cannibals, ‘jujus’ and sacrifices it conjures up; what thoughts of conquests of new countries and new peoples; what desires of travel and exploration! There are other things – fever, for instance – which will come later and tend to shatter some of the virgin illusions, but in spite of everything there will always remain some attraction about this land which one will never shake off. It is said that when once a man has the call of the bush in his blood he will continue to answer to it until he leaves his bones there – unless by some lucky chance he be invalided in time to die at home</a:t>
            </a:r>
            <a:r>
              <a:rPr lang="en-US" sz="2400" dirty="0" smtClean="0">
                <a:latin typeface="+mn-lt"/>
              </a:rPr>
              <a:t>.</a:t>
            </a:r>
            <a:endParaRPr lang="en-US" sz="2400" dirty="0">
              <a:latin typeface="+mn-lt"/>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976295" y="929667"/>
            <a:ext cx="10972800" cy="1143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latin typeface="Calibri Light (Headings)"/>
              </a:rPr>
              <a:t>The text</a:t>
            </a:r>
            <a:r>
              <a:rPr lang="en-US" sz="3600" dirty="0" smtClean="0">
                <a:latin typeface="Calibri Light (Headings)"/>
              </a:rPr>
              <a:t>: ‘</a:t>
            </a:r>
            <a:r>
              <a:rPr lang="en-US" sz="3600" dirty="0">
                <a:latin typeface="Calibri Light (Headings)"/>
              </a:rPr>
              <a:t>The Niger and </a:t>
            </a:r>
            <a:r>
              <a:rPr lang="en-US" sz="3600" dirty="0" smtClean="0">
                <a:latin typeface="Calibri Light (Headings)"/>
              </a:rPr>
              <a:t>the West </a:t>
            </a:r>
            <a:r>
              <a:rPr lang="en-US" sz="3600" dirty="0">
                <a:latin typeface="Calibri Light (Headings)"/>
              </a:rPr>
              <a:t>Sudan’ </a:t>
            </a:r>
            <a:r>
              <a:rPr lang="en-US" sz="3600" dirty="0" smtClean="0">
                <a:latin typeface="Calibri Light (Headings)"/>
              </a:rPr>
              <a:t/>
            </a:r>
            <a:br>
              <a:rPr lang="en-US" sz="3600" dirty="0" smtClean="0">
                <a:latin typeface="Calibri Light (Headings)"/>
              </a:rPr>
            </a:br>
            <a:r>
              <a:rPr lang="en-US" sz="3600" dirty="0" smtClean="0">
                <a:latin typeface="Calibri Light (Headings)"/>
              </a:rPr>
              <a:t>by </a:t>
            </a:r>
            <a:r>
              <a:rPr lang="en-US" sz="3600" dirty="0">
                <a:latin typeface="Calibri Light (Headings)"/>
              </a:rPr>
              <a:t>Captain A.J.N. </a:t>
            </a:r>
            <a:r>
              <a:rPr lang="en-US" sz="3600" dirty="0" err="1">
                <a:latin typeface="Calibri Light (Headings)"/>
              </a:rPr>
              <a:t>Tremearne</a:t>
            </a:r>
            <a:endParaRPr lang="en-US" sz="3600" dirty="0">
              <a:latin typeface="Calibri Light (Headings)"/>
            </a:endParaRPr>
          </a:p>
        </p:txBody>
      </p:sp>
    </p:spTree>
    <p:extLst>
      <p:ext uri="{BB962C8B-B14F-4D97-AF65-F5344CB8AC3E}">
        <p14:creationId xmlns:p14="http://schemas.microsoft.com/office/powerpoint/2010/main" val="2255709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Perspective</a:t>
            </a:r>
          </a:p>
        </p:txBody>
      </p:sp>
      <p:sp>
        <p:nvSpPr>
          <p:cNvPr id="7" name="Content Placeholder 2"/>
          <p:cNvSpPr txBox="1">
            <a:spLocks/>
          </p:cNvSpPr>
          <p:nvPr/>
        </p:nvSpPr>
        <p:spPr>
          <a:xfrm>
            <a:off x="609600" y="1811339"/>
            <a:ext cx="8348663" cy="478601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GB" sz="2400" dirty="0" smtClean="0">
                <a:solidFill>
                  <a:schemeClr val="tx1"/>
                </a:solidFill>
              </a:rPr>
              <a:t>‘What a wonderful fascination there is in the name of West Africa, the most mysterious part of that very mysterious continent!’ </a:t>
            </a:r>
          </a:p>
          <a:p>
            <a:pPr algn="l"/>
            <a:endParaRPr lang="en-GB" sz="2400" dirty="0" smtClean="0">
              <a:solidFill>
                <a:schemeClr val="tx1"/>
              </a:solidFill>
            </a:endParaRPr>
          </a:p>
          <a:p>
            <a:pPr algn="l"/>
            <a:r>
              <a:rPr lang="en-US" sz="2400" dirty="0" smtClean="0">
                <a:solidFill>
                  <a:schemeClr val="tx1"/>
                </a:solidFill>
              </a:rPr>
              <a:t>In this first sentence, what do we learn about the narrator?</a:t>
            </a:r>
          </a:p>
          <a:p>
            <a:pPr marL="742950" lvl="1" indent="-285750" algn="l">
              <a:buFont typeface="Arial" panose="020B0604020202020204" pitchFamily="34" charset="0"/>
              <a:buChar char="•"/>
            </a:pPr>
            <a:r>
              <a:rPr lang="en-US" sz="2400" dirty="0" smtClean="0">
                <a:solidFill>
                  <a:schemeClr val="tx1"/>
                </a:solidFill>
              </a:rPr>
              <a:t>What is his perspective on Africa?</a:t>
            </a:r>
          </a:p>
          <a:p>
            <a:pPr marL="742950" lvl="1" indent="-285750" algn="l">
              <a:buFont typeface="Arial" panose="020B0604020202020204" pitchFamily="34" charset="0"/>
              <a:buChar char="•"/>
            </a:pPr>
            <a:r>
              <a:rPr lang="en-US" sz="2400" dirty="0" smtClean="0">
                <a:solidFill>
                  <a:schemeClr val="tx1"/>
                </a:solidFill>
              </a:rPr>
              <a:t>How might you describe his tone?</a:t>
            </a:r>
          </a:p>
          <a:p>
            <a:pPr marL="742950" lvl="1" indent="-285750" algn="l">
              <a:buFont typeface="Arial" panose="020B0604020202020204" pitchFamily="34" charset="0"/>
              <a:buChar char="•"/>
            </a:pPr>
            <a:r>
              <a:rPr lang="en-US" sz="2400" dirty="0" smtClean="0">
                <a:solidFill>
                  <a:schemeClr val="tx1"/>
                </a:solidFill>
              </a:rPr>
              <a:t>Who might he be, and where might he come from?</a:t>
            </a:r>
          </a:p>
          <a:p>
            <a:pPr marL="742950" lvl="1" indent="-285750" algn="l">
              <a:buFont typeface="Arial" panose="020B0604020202020204" pitchFamily="34" charset="0"/>
              <a:buChar char="•"/>
            </a:pPr>
            <a:r>
              <a:rPr lang="en-US" sz="2400" dirty="0" smtClean="0">
                <a:solidFill>
                  <a:schemeClr val="tx1"/>
                </a:solidFill>
              </a:rPr>
              <a:t>Why is it important for us to examine who is telling the narrative?</a:t>
            </a:r>
          </a:p>
          <a:p>
            <a:pPr marL="742950" lvl="1" indent="-285750" algn="l">
              <a:buFont typeface="Arial" panose="020B0604020202020204" pitchFamily="34" charset="0"/>
              <a:buChar char="•"/>
            </a:pPr>
            <a:r>
              <a:rPr lang="en-US" sz="2400" dirty="0" smtClean="0">
                <a:solidFill>
                  <a:schemeClr val="tx1"/>
                </a:solidFill>
              </a:rPr>
              <a:t> Why does his perspective matter in our reading of the text?</a:t>
            </a:r>
          </a:p>
        </p:txBody>
      </p:sp>
    </p:spTree>
    <p:extLst>
      <p:ext uri="{BB962C8B-B14F-4D97-AF65-F5344CB8AC3E}">
        <p14:creationId xmlns:p14="http://schemas.microsoft.com/office/powerpoint/2010/main" val="2293800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latin typeface="Calibri Light (Headings)"/>
              </a:rPr>
              <a:t>Connotation </a:t>
            </a:r>
            <a:r>
              <a:rPr lang="en-US" dirty="0">
                <a:latin typeface="Calibri Light (Headings)"/>
              </a:rPr>
              <a:t>and tone</a:t>
            </a:r>
          </a:p>
        </p:txBody>
      </p:sp>
      <p:sp>
        <p:nvSpPr>
          <p:cNvPr id="8" name="Content Placeholder 2"/>
          <p:cNvSpPr txBox="1">
            <a:spLocks/>
          </p:cNvSpPr>
          <p:nvPr/>
        </p:nvSpPr>
        <p:spPr>
          <a:xfrm>
            <a:off x="609600" y="1811339"/>
            <a:ext cx="8362950"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lvl="1" algn="l"/>
            <a:r>
              <a:rPr lang="en-GB" dirty="0" smtClean="0">
                <a:solidFill>
                  <a:schemeClr val="tx1"/>
                </a:solidFill>
              </a:rPr>
              <a:t>‘What a wonderful fascination there is in the name of West Africa, the most mysterious part of that very mysterious continent!’</a:t>
            </a:r>
          </a:p>
          <a:p>
            <a:pPr algn="l"/>
            <a:endParaRPr lang="en-US" sz="2000" dirty="0" smtClean="0">
              <a:solidFill>
                <a:schemeClr val="tx1"/>
              </a:solidFill>
            </a:endParaRPr>
          </a:p>
          <a:p>
            <a:pPr algn="l"/>
            <a:r>
              <a:rPr lang="en-US" sz="2800" dirty="0" smtClean="0">
                <a:solidFill>
                  <a:schemeClr val="tx1"/>
                </a:solidFill>
              </a:rPr>
              <a:t>What are the connotations of the following </a:t>
            </a:r>
            <a:r>
              <a:rPr lang="en-US" sz="2800" dirty="0" smtClean="0">
                <a:solidFill>
                  <a:schemeClr val="tx1"/>
                </a:solidFill>
              </a:rPr>
              <a:t>phrases:</a:t>
            </a:r>
            <a:endParaRPr lang="en-US" sz="2800" dirty="0" smtClean="0">
              <a:solidFill>
                <a:schemeClr val="tx1"/>
              </a:solidFill>
            </a:endParaRPr>
          </a:p>
          <a:p>
            <a:pPr marL="742950" lvl="1" indent="-285750" algn="l">
              <a:buFont typeface="Arial" panose="020B0604020202020204" pitchFamily="34" charset="0"/>
              <a:buChar char="•"/>
            </a:pPr>
            <a:r>
              <a:rPr lang="en-US" dirty="0" smtClean="0">
                <a:solidFill>
                  <a:schemeClr val="tx1"/>
                </a:solidFill>
              </a:rPr>
              <a:t>‘</a:t>
            </a:r>
            <a:r>
              <a:rPr lang="en-GB" dirty="0" smtClean="0">
                <a:solidFill>
                  <a:schemeClr val="tx1"/>
                </a:solidFill>
              </a:rPr>
              <a:t>wonderful fascination’</a:t>
            </a:r>
          </a:p>
          <a:p>
            <a:pPr marL="742950" lvl="1" indent="-285750" algn="l">
              <a:buFont typeface="Arial" panose="020B0604020202020204" pitchFamily="34" charset="0"/>
              <a:buChar char="•"/>
            </a:pPr>
            <a:r>
              <a:rPr lang="en-GB" dirty="0" smtClean="0">
                <a:solidFill>
                  <a:schemeClr val="tx1"/>
                </a:solidFill>
              </a:rPr>
              <a:t>‘most mysterious’ </a:t>
            </a:r>
          </a:p>
          <a:p>
            <a:pPr marL="742950" lvl="1" indent="-285750" algn="l">
              <a:buFont typeface="Arial" panose="020B0604020202020204" pitchFamily="34" charset="0"/>
              <a:buChar char="•"/>
            </a:pPr>
            <a:r>
              <a:rPr lang="en-GB" dirty="0" smtClean="0">
                <a:solidFill>
                  <a:schemeClr val="tx1"/>
                </a:solidFill>
              </a:rPr>
              <a:t>‘very mysterious continent!’</a:t>
            </a:r>
            <a:endParaRPr lang="en-US" dirty="0">
              <a:solidFill>
                <a:schemeClr val="tx1"/>
              </a:solidFill>
            </a:endParaRPr>
          </a:p>
        </p:txBody>
      </p:sp>
    </p:spTree>
    <p:extLst>
      <p:ext uri="{BB962C8B-B14F-4D97-AF65-F5344CB8AC3E}">
        <p14:creationId xmlns:p14="http://schemas.microsoft.com/office/powerpoint/2010/main" val="1884883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Word choice </a:t>
            </a:r>
          </a:p>
        </p:txBody>
      </p:sp>
      <p:sp>
        <p:nvSpPr>
          <p:cNvPr id="8" name="Content Placeholder 2"/>
          <p:cNvSpPr txBox="1">
            <a:spLocks/>
          </p:cNvSpPr>
          <p:nvPr/>
        </p:nvSpPr>
        <p:spPr>
          <a:xfrm>
            <a:off x="609600" y="1703763"/>
            <a:ext cx="8162925" cy="4910737"/>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GB" sz="2300" dirty="0" smtClean="0">
                <a:solidFill>
                  <a:schemeClr val="tx1"/>
                </a:solidFill>
              </a:rPr>
              <a:t>‘What visions of cannibals, ‘jujus’ and sacrifices it conjures up; what thoughts of conquests of new countries and new peoples; what desires of travel and exploration!’</a:t>
            </a:r>
          </a:p>
          <a:p>
            <a:pPr algn="l"/>
            <a:endParaRPr lang="en-GB" sz="1200" dirty="0" smtClean="0">
              <a:solidFill>
                <a:schemeClr val="tx1"/>
              </a:solidFill>
            </a:endParaRPr>
          </a:p>
          <a:p>
            <a:pPr marL="342900" indent="-342900" algn="l">
              <a:buFont typeface="Arial" panose="020B0604020202020204" pitchFamily="34" charset="0"/>
              <a:buChar char="•"/>
            </a:pPr>
            <a:r>
              <a:rPr lang="en-US" sz="2300" dirty="0" smtClean="0">
                <a:solidFill>
                  <a:schemeClr val="tx1"/>
                </a:solidFill>
              </a:rPr>
              <a:t>What three words most stand out in the first half of this sentence?  Why?</a:t>
            </a:r>
          </a:p>
          <a:p>
            <a:pPr marL="342900" indent="-342900" algn="l">
              <a:buFont typeface="Arial" panose="020B0604020202020204" pitchFamily="34" charset="0"/>
              <a:buChar char="•"/>
            </a:pPr>
            <a:r>
              <a:rPr lang="en-US" sz="2300" dirty="0" smtClean="0">
                <a:solidFill>
                  <a:schemeClr val="tx1"/>
                </a:solidFill>
              </a:rPr>
              <a:t>Can people be ‘new’?  Why, or why not?  What are the implications of this statement?</a:t>
            </a:r>
          </a:p>
          <a:p>
            <a:pPr marL="342900" indent="-342900" algn="l">
              <a:buFont typeface="Arial" panose="020B0604020202020204" pitchFamily="34" charset="0"/>
              <a:buChar char="•"/>
            </a:pPr>
            <a:r>
              <a:rPr lang="en-US" sz="2300" dirty="0" smtClean="0">
                <a:solidFill>
                  <a:schemeClr val="tx1"/>
                </a:solidFill>
              </a:rPr>
              <a:t>What are the connotations of ‘conquests’ and ‘exploration’?</a:t>
            </a:r>
          </a:p>
          <a:p>
            <a:pPr marL="342900" indent="-342900" algn="l">
              <a:buFont typeface="Arial" panose="020B0604020202020204" pitchFamily="34" charset="0"/>
              <a:buChar char="•"/>
            </a:pPr>
            <a:r>
              <a:rPr lang="en-US" sz="2300" dirty="0" smtClean="0">
                <a:solidFill>
                  <a:schemeClr val="tx1"/>
                </a:solidFill>
              </a:rPr>
              <a:t>Who is being ‘conquered’, and why?  What is being ‘explored’?  Has the area already been explored by those living there?  How does that change your view of the narrator?</a:t>
            </a:r>
            <a:endParaRPr lang="en-US" sz="2300" dirty="0">
              <a:solidFill>
                <a:schemeClr val="tx1"/>
              </a:solidFill>
            </a:endParaRPr>
          </a:p>
        </p:txBody>
      </p:sp>
    </p:spTree>
    <p:extLst>
      <p:ext uri="{BB962C8B-B14F-4D97-AF65-F5344CB8AC3E}">
        <p14:creationId xmlns:p14="http://schemas.microsoft.com/office/powerpoint/2010/main" val="960891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Narrative power</a:t>
            </a:r>
          </a:p>
        </p:txBody>
      </p:sp>
      <p:sp>
        <p:nvSpPr>
          <p:cNvPr id="7" name="Content Placeholder 2"/>
          <p:cNvSpPr txBox="1">
            <a:spLocks/>
          </p:cNvSpPr>
          <p:nvPr/>
        </p:nvSpPr>
        <p:spPr>
          <a:xfrm>
            <a:off x="609600" y="1811339"/>
            <a:ext cx="7848600"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GB" sz="2500" dirty="0" smtClean="0">
                <a:solidFill>
                  <a:schemeClr val="tx1"/>
                </a:solidFill>
              </a:rPr>
              <a:t>‘There are other things – fever, for instance – which will come later and tend to shatter some of the virgin illusions, but in spite of everything there will always remain some attraction about this land which one will never shake off.’</a:t>
            </a:r>
          </a:p>
          <a:p>
            <a:pPr algn="l"/>
            <a:endParaRPr lang="en-GB" sz="800" dirty="0" smtClean="0">
              <a:solidFill>
                <a:schemeClr val="tx1"/>
              </a:solidFill>
            </a:endParaRPr>
          </a:p>
          <a:p>
            <a:pPr marL="228600" lvl="1" indent="-228600" algn="l">
              <a:buFont typeface="Arial" panose="020B0604020202020204" pitchFamily="34" charset="0"/>
              <a:buChar char="•"/>
            </a:pPr>
            <a:r>
              <a:rPr lang="en-GB" sz="2500" dirty="0" smtClean="0">
                <a:solidFill>
                  <a:schemeClr val="tx1"/>
                </a:solidFill>
              </a:rPr>
              <a:t>Whose ‘virgin illusions’ are being ‘shatter[</a:t>
            </a:r>
            <a:r>
              <a:rPr lang="en-GB" sz="2500" dirty="0" err="1" smtClean="0">
                <a:solidFill>
                  <a:schemeClr val="tx1"/>
                </a:solidFill>
              </a:rPr>
              <a:t>ed</a:t>
            </a:r>
            <a:r>
              <a:rPr lang="en-GB" sz="2500" dirty="0" smtClean="0">
                <a:solidFill>
                  <a:schemeClr val="tx1"/>
                </a:solidFill>
              </a:rPr>
              <a:t>]’?  Why is that important when reading this text?</a:t>
            </a:r>
          </a:p>
          <a:p>
            <a:pPr marL="228600" lvl="1" indent="-228600" algn="l">
              <a:buFont typeface="Arial" panose="020B0604020202020204" pitchFamily="34" charset="0"/>
              <a:buChar char="•"/>
            </a:pPr>
            <a:r>
              <a:rPr lang="en-GB" sz="2500" dirty="0" smtClean="0">
                <a:solidFill>
                  <a:schemeClr val="tx1"/>
                </a:solidFill>
              </a:rPr>
              <a:t>What is implied by ‘In spite of everything’?  Connect that to the tone of the narrator.</a:t>
            </a:r>
          </a:p>
          <a:p>
            <a:pPr marL="228600" lvl="1" indent="-228600" algn="l">
              <a:buFont typeface="Arial" panose="020B0604020202020204" pitchFamily="34" charset="0"/>
              <a:buChar char="•"/>
            </a:pPr>
            <a:r>
              <a:rPr lang="en-GB" sz="2500" dirty="0" smtClean="0">
                <a:solidFill>
                  <a:schemeClr val="tx1"/>
                </a:solidFill>
              </a:rPr>
              <a:t>Who has the ‘attraction’ to the land, and what is the appeal?  Who is in a position of power here?  Why?</a:t>
            </a:r>
            <a:endParaRPr lang="en-US" sz="2500" dirty="0">
              <a:solidFill>
                <a:schemeClr val="tx1"/>
              </a:solidFill>
            </a:endParaRPr>
          </a:p>
        </p:txBody>
      </p:sp>
    </p:spTree>
    <p:extLst>
      <p:ext uri="{BB962C8B-B14F-4D97-AF65-F5344CB8AC3E}">
        <p14:creationId xmlns:p14="http://schemas.microsoft.com/office/powerpoint/2010/main" val="298224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latin typeface="Calibri Light (Headings)"/>
              </a:rPr>
              <a:t>Setting</a:t>
            </a:r>
            <a:endParaRPr lang="en-US" dirty="0">
              <a:latin typeface="Calibri Light (Headings)"/>
            </a:endParaRPr>
          </a:p>
        </p:txBody>
      </p:sp>
      <p:sp>
        <p:nvSpPr>
          <p:cNvPr id="8" name="Content Placeholder 2"/>
          <p:cNvSpPr txBox="1">
            <a:spLocks/>
          </p:cNvSpPr>
          <p:nvPr/>
        </p:nvSpPr>
        <p:spPr>
          <a:xfrm>
            <a:off x="609600" y="1811339"/>
            <a:ext cx="7920038" cy="4497387"/>
          </a:xfrm>
          <a:prstGeom prst="rect">
            <a:avLst/>
          </a:prstGeom>
        </p:spPr>
        <p:txBody>
          <a:bodyPr vert="horz" lIns="91440" tIns="45720" rIns="91440" bIns="45720" rtlCol="0">
            <a:normAutofit fontScale="92500" lnSpcReduction="1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GB" sz="3000" dirty="0" smtClean="0">
                <a:solidFill>
                  <a:schemeClr val="tx1"/>
                </a:solidFill>
              </a:rPr>
              <a:t>‘It is said that when once a man has the call of the bush in his blood he will continue to answer to it until he leaves his bones there – unless by some lucky chance he be invalided in time to die at home.’</a:t>
            </a:r>
          </a:p>
          <a:p>
            <a:pPr algn="l"/>
            <a:endParaRPr lang="en-GB" dirty="0" smtClean="0">
              <a:solidFill>
                <a:schemeClr val="tx1"/>
              </a:solidFill>
            </a:endParaRPr>
          </a:p>
          <a:p>
            <a:pPr marL="285750" indent="-285750" algn="l">
              <a:buFont typeface="Arial" panose="020B0604020202020204" pitchFamily="34" charset="0"/>
              <a:buChar char="•"/>
            </a:pPr>
            <a:r>
              <a:rPr lang="en-GB" sz="3000" dirty="0" smtClean="0">
                <a:solidFill>
                  <a:schemeClr val="tx1"/>
                </a:solidFill>
              </a:rPr>
              <a:t>What does ‘call of the bush’ suggest about where the people he describes live? </a:t>
            </a:r>
          </a:p>
          <a:p>
            <a:pPr marL="285750" indent="-285750" algn="l">
              <a:buFont typeface="Arial" panose="020B0604020202020204" pitchFamily="34" charset="0"/>
              <a:buChar char="•"/>
            </a:pPr>
            <a:r>
              <a:rPr lang="en-GB" sz="3000" dirty="0" smtClean="0">
                <a:solidFill>
                  <a:schemeClr val="tx1"/>
                </a:solidFill>
              </a:rPr>
              <a:t>How does ‘lucky chance’ contrast with the rest of the sentence?  What does that tell us about the narrator, and why is that important? </a:t>
            </a:r>
          </a:p>
          <a:p>
            <a:pPr algn="l"/>
            <a:endParaRPr lang="en-US" dirty="0">
              <a:solidFill>
                <a:schemeClr val="tx1"/>
              </a:solidFill>
            </a:endParaRPr>
          </a:p>
        </p:txBody>
      </p:sp>
    </p:spTree>
    <p:extLst>
      <p:ext uri="{BB962C8B-B14F-4D97-AF65-F5344CB8AC3E}">
        <p14:creationId xmlns:p14="http://schemas.microsoft.com/office/powerpoint/2010/main" val="3384159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Final analysis</a:t>
            </a:r>
          </a:p>
        </p:txBody>
      </p:sp>
      <p:sp>
        <p:nvSpPr>
          <p:cNvPr id="7" name="Content Placeholder 2"/>
          <p:cNvSpPr txBox="1">
            <a:spLocks/>
          </p:cNvSpPr>
          <p:nvPr/>
        </p:nvSpPr>
        <p:spPr>
          <a:xfrm>
            <a:off x="609600" y="1811339"/>
            <a:ext cx="8077200" cy="4497387"/>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lvl="1" algn="l"/>
            <a:r>
              <a:rPr lang="en-US" dirty="0">
                <a:solidFill>
                  <a:schemeClr val="tx1"/>
                </a:solidFill>
              </a:rPr>
              <a:t>Take the answers to all of your questions and form some claims about the narrator. Write about them for ten minutes in paragraph form.  Write three paragraphs about:</a:t>
            </a:r>
          </a:p>
          <a:p>
            <a:pPr marL="285750" lvl="1" indent="-285750" algn="l">
              <a:buFont typeface="Arial" panose="020B0604020202020204" pitchFamily="34" charset="0"/>
              <a:buChar char="•"/>
            </a:pPr>
            <a:r>
              <a:rPr lang="en-US" dirty="0" smtClean="0">
                <a:solidFill>
                  <a:schemeClr val="tx1"/>
                </a:solidFill>
              </a:rPr>
              <a:t>his </a:t>
            </a:r>
            <a:r>
              <a:rPr lang="en-US" dirty="0">
                <a:solidFill>
                  <a:schemeClr val="tx1"/>
                </a:solidFill>
              </a:rPr>
              <a:t>perspective </a:t>
            </a:r>
            <a:r>
              <a:rPr lang="en-US" dirty="0" smtClean="0">
                <a:solidFill>
                  <a:schemeClr val="tx1"/>
                </a:solidFill>
              </a:rPr>
              <a:t>on </a:t>
            </a:r>
            <a:r>
              <a:rPr lang="en-US" dirty="0">
                <a:solidFill>
                  <a:schemeClr val="tx1"/>
                </a:solidFill>
              </a:rPr>
              <a:t>West Africa and West Africans</a:t>
            </a:r>
          </a:p>
          <a:p>
            <a:pPr marL="285750" lvl="1" indent="-285750" algn="l">
              <a:buFont typeface="Arial" panose="020B0604020202020204" pitchFamily="34" charset="0"/>
              <a:buChar char="•"/>
            </a:pPr>
            <a:r>
              <a:rPr lang="en-US" dirty="0" smtClean="0">
                <a:solidFill>
                  <a:schemeClr val="tx1"/>
                </a:solidFill>
              </a:rPr>
              <a:t>his </a:t>
            </a:r>
            <a:r>
              <a:rPr lang="en-US" dirty="0">
                <a:solidFill>
                  <a:schemeClr val="tx1"/>
                </a:solidFill>
              </a:rPr>
              <a:t>tone in describing the place and people who live there</a:t>
            </a:r>
          </a:p>
          <a:p>
            <a:pPr marL="285750" lvl="1" indent="-285750" algn="l">
              <a:buFont typeface="Arial" panose="020B0604020202020204" pitchFamily="34" charset="0"/>
              <a:buChar char="•"/>
            </a:pPr>
            <a:r>
              <a:rPr lang="en-US" dirty="0" smtClean="0">
                <a:solidFill>
                  <a:schemeClr val="tx1"/>
                </a:solidFill>
              </a:rPr>
              <a:t>his </a:t>
            </a:r>
            <a:r>
              <a:rPr lang="en-US" dirty="0">
                <a:solidFill>
                  <a:schemeClr val="tx1"/>
                </a:solidFill>
              </a:rPr>
              <a:t>word choice and the connotations of those words</a:t>
            </a:r>
            <a:r>
              <a:rPr lang="en-US" dirty="0" smtClean="0">
                <a:solidFill>
                  <a:schemeClr val="tx1"/>
                </a:solidFill>
              </a:rPr>
              <a:t>.</a:t>
            </a:r>
            <a:endParaRPr lang="en-US" sz="2400" dirty="0">
              <a:solidFill>
                <a:schemeClr val="tx1"/>
              </a:solidFill>
            </a:endParaRPr>
          </a:p>
        </p:txBody>
      </p:sp>
    </p:spTree>
    <p:extLst>
      <p:ext uri="{BB962C8B-B14F-4D97-AF65-F5344CB8AC3E}">
        <p14:creationId xmlns:p14="http://schemas.microsoft.com/office/powerpoint/2010/main" val="22556966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143</TotalTime>
  <Words>783</Words>
  <Application>Microsoft Office PowerPoint</Application>
  <PresentationFormat>On-screen Show (4:3)</PresentationFormat>
  <Paragraphs>55</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(body)</vt:lpstr>
      <vt:lpstr>Calibri Light (Headings)</vt:lpstr>
      <vt:lpstr>Office Theme</vt:lpstr>
      <vt:lpstr>PowerPoint Presentation</vt:lpstr>
      <vt:lpstr>PowerPoint Presentation</vt:lpstr>
      <vt:lpstr>What a wonderful fascination there is in the name of West Africa, the most mysterious part of that very mysterious continent! What visions of cannibals, ‘jujus’ and sacrifices it conjures up; what thoughts of conquests of new countries and new peoples; what desires of travel and exploration! There are other things – fever, for instance – which will come later and tend to shatter some of the virgin illusions, but in spite of everything there will always remain some attraction about this land which one will never shake off. It is said that when once a man has the call of the bush in his blood he will continue to answer to it until he leaves his bones there – unless by some lucky chance he be invalided in time to die at home.</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Coles</dc:creator>
  <cp:lastModifiedBy>Nithiya Sivalingam</cp:lastModifiedBy>
  <cp:revision>61</cp:revision>
  <cp:lastPrinted>2019-07-08T13:31:54Z</cp:lastPrinted>
  <dcterms:created xsi:type="dcterms:W3CDTF">2015-10-09T19:32:27Z</dcterms:created>
  <dcterms:modified xsi:type="dcterms:W3CDTF">2019-07-08T13:32:08Z</dcterms:modified>
</cp:coreProperties>
</file>