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9" r:id="rId4"/>
    <p:sldId id="258" r:id="rId5"/>
    <p:sldId id="259" r:id="rId6"/>
    <p:sldId id="265" r:id="rId7"/>
    <p:sldId id="270" r:id="rId8"/>
    <p:sldId id="271" r:id="rId9"/>
    <p:sldId id="272" r:id="rId10"/>
    <p:sldId id="273" r:id="rId11"/>
    <p:sldId id="274" r:id="rId12"/>
    <p:sldId id="275" r:id="rId13"/>
  </p:sldIdLst>
  <p:sldSz cx="9144000" cy="6858000" type="screen4x3"/>
  <p:notesSz cx="6400800" cy="8686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25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6"/>
    <p:restoredTop sz="94649"/>
  </p:normalViewPr>
  <p:slideViewPr>
    <p:cSldViewPr snapToGrid="0" snapToObjects="1">
      <p:cViewPr varScale="1">
        <p:scale>
          <a:sx n="105" d="100"/>
          <a:sy n="105" d="100"/>
        </p:scale>
        <p:origin x="162" y="108"/>
      </p:cViewPr>
      <p:guideLst>
        <p:guide orient="horz" pos="2160"/>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8/12/2019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5451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8/12/2019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272386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8/12/2019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87260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8/12/2019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78780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6C5F76-0CDA-5B43-9CCE-96E5C9CCAB87}" type="datetimeFigureOut">
              <a:rPr lang="en-US" smtClean="0"/>
              <a:t>8/12/2019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99515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6C5F76-0CDA-5B43-9CCE-96E5C9CCAB87}" type="datetimeFigureOut">
              <a:rPr lang="en-US" smtClean="0"/>
              <a:t>8/12/2019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61295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6C5F76-0CDA-5B43-9CCE-96E5C9CCAB87}" type="datetimeFigureOut">
              <a:rPr lang="en-US" smtClean="0"/>
              <a:t>8/12/2019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74612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6C5F76-0CDA-5B43-9CCE-96E5C9CCAB87}" type="datetimeFigureOut">
              <a:rPr lang="en-US" smtClean="0"/>
              <a:t>8/12/2019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338628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C5F76-0CDA-5B43-9CCE-96E5C9CCAB87}" type="datetimeFigureOut">
              <a:rPr lang="en-US" smtClean="0"/>
              <a:t>8/12/2019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89875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8/12/2019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4433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8/12/2019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97794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C5F76-0CDA-5B43-9CCE-96E5C9CCAB87}" type="datetimeFigureOut">
              <a:rPr lang="en-US" smtClean="0"/>
              <a:t>8/12/2019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29B792-A2E6-D04B-89A5-CD76D22AA531}" type="slidenum">
              <a:rPr lang="en-US" smtClean="0"/>
              <a:t>‹#›</a:t>
            </a:fld>
            <a:endParaRPr lang="en-US"/>
          </a:p>
        </p:txBody>
      </p:sp>
    </p:spTree>
    <p:extLst>
      <p:ext uri="{BB962C8B-B14F-4D97-AF65-F5344CB8AC3E}">
        <p14:creationId xmlns:p14="http://schemas.microsoft.com/office/powerpoint/2010/main" val="264253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685800" y="1229739"/>
            <a:ext cx="7772400" cy="487072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6000" dirty="0" smtClean="0">
                <a:solidFill>
                  <a:srgbClr val="BD252B"/>
                </a:solidFill>
              </a:rPr>
              <a:t>Unit 2.1</a:t>
            </a:r>
            <a:r>
              <a:rPr lang="en-GB" sz="6000" dirty="0">
                <a:solidFill>
                  <a:srgbClr val="BD252B"/>
                </a:solidFill>
              </a:rPr>
              <a:t/>
            </a:r>
            <a:br>
              <a:rPr lang="en-GB" sz="6000" dirty="0">
                <a:solidFill>
                  <a:srgbClr val="BD252B"/>
                </a:solidFill>
              </a:rPr>
            </a:br>
            <a:r>
              <a:rPr lang="en-GB" sz="6000" dirty="0">
                <a:solidFill>
                  <a:srgbClr val="BD252B"/>
                </a:solidFill>
              </a:rPr>
              <a:t>Feminism</a:t>
            </a:r>
            <a:r>
              <a:rPr lang="en-GB" sz="6000" dirty="0" smtClean="0">
                <a:solidFill>
                  <a:srgbClr val="BD252B"/>
                </a:solidFill>
              </a:rPr>
              <a:t/>
            </a:r>
            <a:br>
              <a:rPr lang="en-GB" sz="6000" dirty="0" smtClean="0">
                <a:solidFill>
                  <a:srgbClr val="BD252B"/>
                </a:solidFill>
              </a:rPr>
            </a:br>
            <a:r>
              <a:rPr lang="en-GB" sz="1100" b="1" i="1" dirty="0" smtClean="0"/>
              <a:t/>
            </a:r>
            <a:br>
              <a:rPr lang="en-GB" sz="1100" b="1" i="1" dirty="0" smtClean="0"/>
            </a:br>
            <a:r>
              <a:rPr lang="en-US" sz="2400" dirty="0">
                <a:latin typeface="Arial" panose="020B0604020202020204" pitchFamily="34" charset="0"/>
                <a:cs typeface="Arial" panose="020B0604020202020204" pitchFamily="34" charset="0"/>
              </a:rPr>
              <a:t>Comparing two texts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5809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51" y="796905"/>
            <a:ext cx="8266578" cy="4641699"/>
          </a:xfrm>
        </p:spPr>
        <p:txBody>
          <a:bodyPr>
            <a:normAutofit/>
          </a:bodyPr>
          <a:lstStyle/>
          <a:p>
            <a:pPr algn="l"/>
            <a:r>
              <a:rPr lang="en-US" sz="2800" dirty="0">
                <a:latin typeface="Calibri (Body)"/>
              </a:rPr>
              <a:t>Compare and contrast the place that is depicted in each advertisement. </a:t>
            </a:r>
            <a:r>
              <a:rPr lang="en-US" sz="2800" dirty="0" smtClean="0">
                <a:latin typeface="Calibri (Body)"/>
              </a:rPr>
              <a:t/>
            </a:r>
            <a:br>
              <a:rPr lang="en-US" sz="2800" dirty="0" smtClean="0">
                <a:latin typeface="Calibri (Body)"/>
              </a:rPr>
            </a:br>
            <a:r>
              <a:rPr lang="en-US" sz="700" dirty="0" smtClean="0">
                <a:latin typeface="Calibri (Body)"/>
              </a:rPr>
              <a:t/>
            </a:r>
            <a:br>
              <a:rPr lang="en-US" sz="700" dirty="0" smtClean="0">
                <a:latin typeface="Calibri (Body)"/>
              </a:rPr>
            </a:br>
            <a:r>
              <a:rPr lang="en-US" sz="2800" dirty="0" smtClean="0">
                <a:latin typeface="Calibri (Body)"/>
              </a:rPr>
              <a:t>•</a:t>
            </a:r>
            <a:r>
              <a:rPr lang="en-US" sz="2800" dirty="0">
                <a:latin typeface="Calibri (Body)"/>
              </a:rPr>
              <a:t>	Where are the women</a:t>
            </a:r>
            <a:r>
              <a:rPr lang="en-US" sz="2800" dirty="0" smtClean="0">
                <a:latin typeface="Calibri (Body)"/>
              </a:rPr>
              <a:t>?</a:t>
            </a:r>
            <a:br>
              <a:rPr lang="en-US" sz="2800" dirty="0" smtClean="0">
                <a:latin typeface="Calibri (Body)"/>
              </a:rPr>
            </a:br>
            <a:r>
              <a:rPr lang="en-US" sz="2800" dirty="0">
                <a:latin typeface="Calibri (Body)"/>
              </a:rPr>
              <a:t>•	What are they doing or preparing to do?</a:t>
            </a:r>
            <a:br>
              <a:rPr lang="en-US" sz="2800" dirty="0">
                <a:latin typeface="Calibri (Body)"/>
              </a:rPr>
            </a:br>
            <a:r>
              <a:rPr lang="en-US" sz="2800" dirty="0" smtClean="0">
                <a:latin typeface="Calibri (Body)"/>
              </a:rPr>
              <a:t>•</a:t>
            </a:r>
            <a:r>
              <a:rPr lang="en-US" sz="2800" dirty="0">
                <a:latin typeface="Calibri (Body)"/>
              </a:rPr>
              <a:t>	Why does the setting matter</a:t>
            </a:r>
            <a:r>
              <a:rPr lang="en-US" sz="2800" dirty="0" smtClean="0">
                <a:latin typeface="Calibri (Body)"/>
              </a:rPr>
              <a:t>?</a:t>
            </a:r>
            <a:endParaRPr lang="en-US" sz="2800" dirty="0">
              <a:latin typeface="Calibri (Body)"/>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dirty="0">
              <a:latin typeface="Calibri Light (Headings)"/>
            </a:endParaRPr>
          </a:p>
        </p:txBody>
      </p:sp>
      <p:sp>
        <p:nvSpPr>
          <p:cNvPr id="7" name="Title 1"/>
          <p:cNvSpPr txBox="1">
            <a:spLocks/>
          </p:cNvSpPr>
          <p:nvPr/>
        </p:nvSpPr>
        <p:spPr>
          <a:xfrm>
            <a:off x="168793" y="729635"/>
            <a:ext cx="8800395"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Setting</a:t>
            </a:r>
          </a:p>
        </p:txBody>
      </p:sp>
    </p:spTree>
    <p:extLst>
      <p:ext uri="{BB962C8B-B14F-4D97-AF65-F5344CB8AC3E}">
        <p14:creationId xmlns:p14="http://schemas.microsoft.com/office/powerpoint/2010/main" val="3384159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51" y="729670"/>
            <a:ext cx="8015285" cy="4870726"/>
          </a:xfrm>
        </p:spPr>
        <p:txBody>
          <a:bodyPr>
            <a:normAutofit/>
          </a:bodyPr>
          <a:lstStyle/>
          <a:p>
            <a:pPr algn="l"/>
            <a:r>
              <a:rPr lang="en-US" sz="2800" dirty="0">
                <a:latin typeface="Calibri (Body)"/>
              </a:rPr>
              <a:t>Compare and contrast a technique of your choice used in these two </a:t>
            </a:r>
            <a:r>
              <a:rPr lang="en-US" sz="2800" dirty="0" smtClean="0">
                <a:latin typeface="Calibri (Body)"/>
              </a:rPr>
              <a:t>advertisements</a:t>
            </a:r>
            <a:r>
              <a:rPr lang="en-US" sz="2800" dirty="0">
                <a:latin typeface="Calibri (Body)"/>
              </a:rPr>
              <a:t>.</a:t>
            </a:r>
            <a:br>
              <a:rPr lang="en-US" sz="2800" dirty="0">
                <a:latin typeface="Calibri (Body)"/>
              </a:rPr>
            </a:br>
            <a:r>
              <a:rPr lang="en-US" sz="1600" dirty="0" smtClean="0">
                <a:latin typeface="Calibri (Body)"/>
              </a:rPr>
              <a:t/>
            </a:r>
            <a:br>
              <a:rPr lang="en-US" sz="1600" dirty="0" smtClean="0">
                <a:latin typeface="Calibri (Body)"/>
              </a:rPr>
            </a:br>
            <a:r>
              <a:rPr lang="en-US" sz="2800" dirty="0" smtClean="0">
                <a:latin typeface="Calibri (Body)"/>
              </a:rPr>
              <a:t>You </a:t>
            </a:r>
            <a:r>
              <a:rPr lang="en-US" sz="2800" dirty="0">
                <a:latin typeface="Calibri (Body)"/>
              </a:rPr>
              <a:t>might focus on layout or structure, </a:t>
            </a:r>
            <a:r>
              <a:rPr lang="en-US" sz="2800" dirty="0" err="1">
                <a:latin typeface="Calibri (Body)"/>
              </a:rPr>
              <a:t>characterisation</a:t>
            </a:r>
            <a:r>
              <a:rPr lang="en-US" sz="2800" dirty="0">
                <a:latin typeface="Calibri (Body)"/>
              </a:rPr>
              <a:t>, tone, </a:t>
            </a:r>
            <a:r>
              <a:rPr lang="en-US" sz="2800" dirty="0" smtClean="0">
                <a:latin typeface="Calibri (Body)"/>
              </a:rPr>
              <a:t>narratives </a:t>
            </a:r>
            <a:r>
              <a:rPr lang="en-US" sz="2800" dirty="0">
                <a:latin typeface="Calibri (Body)"/>
              </a:rPr>
              <a:t>or anything else you think is important.</a:t>
            </a: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dirty="0">
              <a:latin typeface="Calibri Light (Headings)"/>
            </a:endParaRPr>
          </a:p>
        </p:txBody>
      </p:sp>
      <p:sp>
        <p:nvSpPr>
          <p:cNvPr id="7" name="Title 1"/>
          <p:cNvSpPr txBox="1">
            <a:spLocks/>
          </p:cNvSpPr>
          <p:nvPr/>
        </p:nvSpPr>
        <p:spPr>
          <a:xfrm>
            <a:off x="168793" y="729635"/>
            <a:ext cx="8800395"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Choose your own technique</a:t>
            </a:r>
          </a:p>
        </p:txBody>
      </p:sp>
    </p:spTree>
    <p:extLst>
      <p:ext uri="{BB962C8B-B14F-4D97-AF65-F5344CB8AC3E}">
        <p14:creationId xmlns:p14="http://schemas.microsoft.com/office/powerpoint/2010/main" val="3987513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51" y="1199479"/>
            <a:ext cx="8015285" cy="4870726"/>
          </a:xfrm>
        </p:spPr>
        <p:txBody>
          <a:bodyPr>
            <a:normAutofit/>
          </a:bodyPr>
          <a:lstStyle/>
          <a:p>
            <a:pPr algn="l"/>
            <a:r>
              <a:rPr lang="en-US" sz="2800" i="1" dirty="0">
                <a:latin typeface="Calibri (Body)"/>
              </a:rPr>
              <a:t>How do conventions evolve over time? </a:t>
            </a:r>
            <a:r>
              <a:rPr lang="en-US" sz="2800" i="1" dirty="0" smtClean="0">
                <a:latin typeface="Calibri (Body)"/>
              </a:rPr>
              <a:t/>
            </a:r>
            <a:br>
              <a:rPr lang="en-US" sz="2800" i="1" dirty="0" smtClean="0">
                <a:latin typeface="Calibri (Body)"/>
              </a:rPr>
            </a:br>
            <a:r>
              <a:rPr lang="en-US" sz="2800" i="1" dirty="0">
                <a:latin typeface="Calibri (Body)"/>
              </a:rPr>
              <a:t/>
            </a:r>
            <a:br>
              <a:rPr lang="en-US" sz="2800" i="1" dirty="0">
                <a:latin typeface="Calibri (Body)"/>
              </a:rPr>
            </a:br>
            <a:r>
              <a:rPr lang="en-US" sz="2800" i="1" dirty="0">
                <a:latin typeface="Calibri (Body)"/>
              </a:rPr>
              <a:t/>
            </a:r>
            <a:br>
              <a:rPr lang="en-US" sz="2800" i="1" dirty="0">
                <a:latin typeface="Calibri (Body)"/>
              </a:rPr>
            </a:br>
            <a:r>
              <a:rPr lang="en-US" sz="2800" dirty="0" smtClean="0">
                <a:latin typeface="Calibri (Body)"/>
              </a:rPr>
              <a:t>Return </a:t>
            </a:r>
            <a:r>
              <a:rPr lang="en-US" sz="2800" dirty="0">
                <a:latin typeface="Calibri (Body)"/>
              </a:rPr>
              <a:t>to this question now that you have </a:t>
            </a:r>
            <a:r>
              <a:rPr lang="en-US" sz="2800" dirty="0" err="1">
                <a:latin typeface="Calibri (Body)"/>
              </a:rPr>
              <a:t>analysed</a:t>
            </a:r>
            <a:r>
              <a:rPr lang="en-US" sz="2800" dirty="0">
                <a:latin typeface="Calibri (Body)"/>
              </a:rPr>
              <a:t> and annotated both advertisements</a:t>
            </a:r>
            <a:r>
              <a:rPr lang="en-US" sz="2800" dirty="0" smtClean="0">
                <a:latin typeface="Calibri (Body)"/>
              </a:rPr>
              <a:t>.</a:t>
            </a:r>
            <a:br>
              <a:rPr lang="en-US" sz="2800" dirty="0" smtClean="0">
                <a:latin typeface="Calibri (Body)"/>
              </a:rPr>
            </a:br>
            <a:r>
              <a:rPr lang="en-US" sz="1100" dirty="0">
                <a:latin typeface="Calibri (Body)"/>
              </a:rPr>
              <a:t/>
            </a:r>
            <a:br>
              <a:rPr lang="en-US" sz="1100" dirty="0">
                <a:latin typeface="Calibri (Body)"/>
              </a:rPr>
            </a:br>
            <a:r>
              <a:rPr lang="en-US" sz="2800" dirty="0">
                <a:latin typeface="Calibri (Body)"/>
              </a:rPr>
              <a:t>Use it to help you with your writing.    </a:t>
            </a:r>
            <a:r>
              <a:rPr lang="en-US" sz="2800" dirty="0"/>
              <a:t/>
            </a:r>
            <a:br>
              <a:rPr lang="en-US" sz="2800" dirty="0"/>
            </a:br>
            <a:endParaRPr lang="en-US" sz="2800" dirty="0"/>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US" dirty="0">
              <a:latin typeface="Calibri Light (Headings)"/>
            </a:endParaRPr>
          </a:p>
        </p:txBody>
      </p:sp>
      <p:sp>
        <p:nvSpPr>
          <p:cNvPr id="7" name="Title 1"/>
          <p:cNvSpPr txBox="1">
            <a:spLocks/>
          </p:cNvSpPr>
          <p:nvPr/>
        </p:nvSpPr>
        <p:spPr>
          <a:xfrm>
            <a:off x="168793" y="729635"/>
            <a:ext cx="8800395"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Guiding question</a:t>
            </a:r>
          </a:p>
        </p:txBody>
      </p:sp>
    </p:spTree>
    <p:extLst>
      <p:ext uri="{BB962C8B-B14F-4D97-AF65-F5344CB8AC3E}">
        <p14:creationId xmlns:p14="http://schemas.microsoft.com/office/powerpoint/2010/main" val="2255696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3356549"/>
          </a:xfrm>
        </p:spPr>
        <p:txBody>
          <a:bodyPr>
            <a:noAutofit/>
          </a:bodyPr>
          <a:lstStyle/>
          <a:p>
            <a:pPr algn="l"/>
            <a:r>
              <a:rPr lang="en-US" sz="2800" dirty="0">
                <a:latin typeface="Calibri (Body)"/>
              </a:rPr>
              <a:t/>
            </a:r>
            <a:br>
              <a:rPr lang="en-US" sz="2800" dirty="0">
                <a:latin typeface="Calibri (Body)"/>
              </a:rPr>
            </a:br>
            <a:r>
              <a:rPr lang="en-US" sz="2800" dirty="0">
                <a:latin typeface="Calibri (Body)"/>
              </a:rPr>
              <a:t>Although the IB no longer requires comparative analysis of nonfiction texts, this exercise will sharpen your critical thinking skills and ask you to think about ‘Time and space’ as an area of exploration.</a:t>
            </a:r>
            <a:endParaRPr lang="en-US" sz="6000" dirty="0">
              <a:latin typeface="Calibri (Body)"/>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3" y="729635"/>
            <a:ext cx="8800395"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latin typeface="Calibri Light (Headings)"/>
              </a:rPr>
              <a:t>Comparative analysis</a:t>
            </a:r>
            <a:endParaRPr lang="en-US" dirty="0">
              <a:latin typeface="Calibri Light (Headings)"/>
            </a:endParaRPr>
          </a:p>
        </p:txBody>
      </p:sp>
    </p:spTree>
    <p:extLst>
      <p:ext uri="{BB962C8B-B14F-4D97-AF65-F5344CB8AC3E}">
        <p14:creationId xmlns:p14="http://schemas.microsoft.com/office/powerpoint/2010/main" val="11230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7" name="Rectangle 6"/>
          <p:cNvSpPr/>
          <p:nvPr/>
        </p:nvSpPr>
        <p:spPr>
          <a:xfrm>
            <a:off x="524436" y="2025852"/>
            <a:ext cx="8458199" cy="523220"/>
          </a:xfrm>
          <a:prstGeom prst="rect">
            <a:avLst/>
          </a:prstGeom>
        </p:spPr>
        <p:txBody>
          <a:bodyPr wrap="square">
            <a:spAutoFit/>
          </a:bodyPr>
          <a:lstStyle/>
          <a:p>
            <a:pPr algn="ctr"/>
            <a:r>
              <a:rPr lang="en-US" sz="2800" i="1" dirty="0"/>
              <a:t>Guiding question: How do conventions evolve over time?</a:t>
            </a:r>
          </a:p>
        </p:txBody>
      </p:sp>
      <p:sp>
        <p:nvSpPr>
          <p:cNvPr id="8" name="Rectangle 7"/>
          <p:cNvSpPr/>
          <p:nvPr/>
        </p:nvSpPr>
        <p:spPr>
          <a:xfrm>
            <a:off x="551329" y="2980209"/>
            <a:ext cx="8431305" cy="1815882"/>
          </a:xfrm>
          <a:prstGeom prst="rect">
            <a:avLst/>
          </a:prstGeom>
        </p:spPr>
        <p:txBody>
          <a:bodyPr wrap="square">
            <a:spAutoFit/>
          </a:bodyPr>
          <a:lstStyle/>
          <a:p>
            <a:r>
              <a:rPr lang="en-US" sz="2800" dirty="0" smtClean="0"/>
              <a:t>Text </a:t>
            </a:r>
            <a:r>
              <a:rPr lang="en-US" sz="2800" dirty="0"/>
              <a:t>2.7 was created 34 years after Text 2.6.</a:t>
            </a:r>
          </a:p>
          <a:p>
            <a:endParaRPr lang="en-US" sz="2800" dirty="0"/>
          </a:p>
          <a:p>
            <a:r>
              <a:rPr lang="en-US" sz="2800" dirty="0"/>
              <a:t>Write a comparative analysis, using this guiding question to support your analysis.</a:t>
            </a:r>
          </a:p>
        </p:txBody>
      </p:sp>
      <p:sp>
        <p:nvSpPr>
          <p:cNvPr id="9" name="Title 1"/>
          <p:cNvSpPr txBox="1">
            <a:spLocks/>
          </p:cNvSpPr>
          <p:nvPr/>
        </p:nvSpPr>
        <p:spPr>
          <a:xfrm>
            <a:off x="168793" y="729635"/>
            <a:ext cx="8800395"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Time and space</a:t>
            </a:r>
          </a:p>
        </p:txBody>
      </p:sp>
    </p:spTree>
    <p:extLst>
      <p:ext uri="{BB962C8B-B14F-4D97-AF65-F5344CB8AC3E}">
        <p14:creationId xmlns:p14="http://schemas.microsoft.com/office/powerpoint/2010/main" val="2255709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2" name="Rectangle 1"/>
          <p:cNvSpPr/>
          <p:nvPr/>
        </p:nvSpPr>
        <p:spPr>
          <a:xfrm>
            <a:off x="2261076" y="5961326"/>
            <a:ext cx="909993" cy="369332"/>
          </a:xfrm>
          <a:prstGeom prst="rect">
            <a:avLst/>
          </a:prstGeom>
        </p:spPr>
        <p:txBody>
          <a:bodyPr wrap="none">
            <a:spAutoFit/>
          </a:bodyPr>
          <a:lstStyle/>
          <a:p>
            <a:r>
              <a:rPr lang="en-US" dirty="0"/>
              <a:t>Text 2.6</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5030" y="820071"/>
            <a:ext cx="3794760" cy="5132430"/>
          </a:xfrm>
          <a:prstGeom prst="rect">
            <a:avLst/>
          </a:prstGeom>
        </p:spPr>
      </p:pic>
    </p:spTree>
    <p:extLst>
      <p:ext uri="{BB962C8B-B14F-4D97-AF65-F5344CB8AC3E}">
        <p14:creationId xmlns:p14="http://schemas.microsoft.com/office/powerpoint/2010/main" val="1484165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Rectangle 4"/>
          <p:cNvSpPr/>
          <p:nvPr/>
        </p:nvSpPr>
        <p:spPr>
          <a:xfrm>
            <a:off x="2048441" y="5961326"/>
            <a:ext cx="909993" cy="369332"/>
          </a:xfrm>
          <a:prstGeom prst="rect">
            <a:avLst/>
          </a:prstGeom>
        </p:spPr>
        <p:txBody>
          <a:bodyPr wrap="none">
            <a:spAutoFit/>
          </a:bodyPr>
          <a:lstStyle/>
          <a:p>
            <a:r>
              <a:rPr lang="en-US" dirty="0"/>
              <a:t>Text </a:t>
            </a:r>
            <a:r>
              <a:rPr lang="en-US" dirty="0" smtClean="0"/>
              <a:t>2.7</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7471" y="835405"/>
            <a:ext cx="4023360" cy="5029830"/>
          </a:xfrm>
          <a:prstGeom prst="rect">
            <a:avLst/>
          </a:prstGeom>
        </p:spPr>
      </p:pic>
    </p:spTree>
    <p:extLst>
      <p:ext uri="{BB962C8B-B14F-4D97-AF65-F5344CB8AC3E}">
        <p14:creationId xmlns:p14="http://schemas.microsoft.com/office/powerpoint/2010/main" val="469231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872544"/>
            <a:ext cx="7772401" cy="5028194"/>
          </a:xfrm>
        </p:spPr>
        <p:txBody>
          <a:bodyPr>
            <a:normAutofit/>
          </a:bodyPr>
          <a:lstStyle/>
          <a:p>
            <a:pPr algn="l"/>
            <a:r>
              <a:rPr lang="en-US" sz="2800" dirty="0" smtClean="0"/>
              <a:t/>
            </a:r>
            <a:br>
              <a:rPr lang="en-US" sz="2800" dirty="0" smtClean="0"/>
            </a:br>
            <a:r>
              <a:rPr lang="en-US" sz="2800" dirty="0" smtClean="0">
                <a:latin typeface="Calibri (Body)"/>
              </a:rPr>
              <a:t>•	What </a:t>
            </a:r>
            <a:r>
              <a:rPr lang="en-US" sz="2800" dirty="0">
                <a:latin typeface="Calibri (Body)"/>
              </a:rPr>
              <a:t>is the purpose of each advertisement?  </a:t>
            </a:r>
            <a:r>
              <a:rPr lang="en-US" sz="2800" dirty="0" smtClean="0">
                <a:latin typeface="Calibri (Body)"/>
              </a:rPr>
              <a:t>	How </a:t>
            </a:r>
            <a:r>
              <a:rPr lang="en-US" sz="2800" dirty="0">
                <a:latin typeface="Calibri (Body)"/>
              </a:rPr>
              <a:t>do </a:t>
            </a:r>
            <a:r>
              <a:rPr lang="en-US" sz="2800" dirty="0" smtClean="0">
                <a:latin typeface="Calibri (Body)"/>
              </a:rPr>
              <a:t>you </a:t>
            </a:r>
            <a:r>
              <a:rPr lang="en-US" sz="2800" dirty="0">
                <a:latin typeface="Calibri (Body)"/>
              </a:rPr>
              <a:t>know?</a:t>
            </a:r>
            <a:br>
              <a:rPr lang="en-US" sz="2800" dirty="0">
                <a:latin typeface="Calibri (Body)"/>
              </a:rPr>
            </a:br>
            <a:r>
              <a:rPr lang="en-US" sz="2800" dirty="0">
                <a:latin typeface="Calibri (Body)"/>
              </a:rPr>
              <a:t/>
            </a:r>
            <a:br>
              <a:rPr lang="en-US" sz="2800" dirty="0">
                <a:latin typeface="Calibri (Body)"/>
              </a:rPr>
            </a:br>
            <a:r>
              <a:rPr lang="en-US" sz="2800" dirty="0">
                <a:latin typeface="Calibri (Body)"/>
              </a:rPr>
              <a:t>•	Who is the audience for each </a:t>
            </a:r>
            <a:r>
              <a:rPr lang="en-US" sz="2800" dirty="0" smtClean="0">
                <a:latin typeface="Calibri (Body)"/>
              </a:rPr>
              <a:t>	advertisement? How do </a:t>
            </a:r>
            <a:r>
              <a:rPr lang="en-US" sz="2800" dirty="0">
                <a:latin typeface="Calibri (Body)"/>
              </a:rPr>
              <a:t>you know?</a:t>
            </a:r>
            <a:br>
              <a:rPr lang="en-US" sz="2800" dirty="0">
                <a:latin typeface="Calibri (Body)"/>
              </a:rPr>
            </a:br>
            <a:r>
              <a:rPr lang="en-US" sz="2800" dirty="0">
                <a:latin typeface="Calibri (Body)"/>
              </a:rPr>
              <a:t/>
            </a:r>
            <a:br>
              <a:rPr lang="en-US" sz="2800" dirty="0">
                <a:latin typeface="Calibri (Body)"/>
              </a:rPr>
            </a:br>
            <a:r>
              <a:rPr lang="en-US" sz="2800" dirty="0">
                <a:latin typeface="Calibri (Body)"/>
              </a:rPr>
              <a:t>•	How are they </a:t>
            </a:r>
            <a:r>
              <a:rPr lang="en-US" sz="2800" dirty="0" smtClean="0">
                <a:latin typeface="Calibri (Body)"/>
              </a:rPr>
              <a:t>similar, </a:t>
            </a:r>
            <a:r>
              <a:rPr lang="en-US" sz="2800" dirty="0">
                <a:latin typeface="Calibri (Body)"/>
              </a:rPr>
              <a:t>and how are they </a:t>
            </a:r>
            <a:r>
              <a:rPr lang="en-US" sz="2800" dirty="0" smtClean="0">
                <a:latin typeface="Calibri (Body)"/>
              </a:rPr>
              <a:t>	different</a:t>
            </a:r>
            <a:r>
              <a:rPr lang="en-US" sz="2800" dirty="0">
                <a:latin typeface="Calibri (Body)"/>
              </a:rPr>
              <a:t>?</a:t>
            </a: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7" name="Title 1"/>
          <p:cNvSpPr txBox="1">
            <a:spLocks/>
          </p:cNvSpPr>
          <p:nvPr/>
        </p:nvSpPr>
        <p:spPr>
          <a:xfrm>
            <a:off x="168793" y="729635"/>
            <a:ext cx="8800395"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Audience and purpose</a:t>
            </a:r>
          </a:p>
        </p:txBody>
      </p:sp>
    </p:spTree>
    <p:extLst>
      <p:ext uri="{BB962C8B-B14F-4D97-AF65-F5344CB8AC3E}">
        <p14:creationId xmlns:p14="http://schemas.microsoft.com/office/powerpoint/2010/main" val="2293800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51" y="1507930"/>
            <a:ext cx="8015285" cy="4870726"/>
          </a:xfrm>
        </p:spPr>
        <p:txBody>
          <a:bodyPr>
            <a:normAutofit/>
          </a:bodyPr>
          <a:lstStyle/>
          <a:p>
            <a:pPr algn="l"/>
            <a:r>
              <a:rPr lang="en-US" sz="2800" dirty="0">
                <a:latin typeface="Calibri (Body)"/>
              </a:rPr>
              <a:t>‘New Army, New independence, New you’ </a:t>
            </a:r>
            <a:br>
              <a:rPr lang="en-US" sz="2800" dirty="0">
                <a:latin typeface="Calibri (Body)"/>
              </a:rPr>
            </a:br>
            <a:r>
              <a:rPr lang="en-US" sz="2800" dirty="0">
                <a:latin typeface="Calibri (Body)"/>
              </a:rPr>
              <a:t/>
            </a:r>
            <a:br>
              <a:rPr lang="en-US" sz="2800" dirty="0">
                <a:latin typeface="Calibri (Body)"/>
              </a:rPr>
            </a:br>
            <a:r>
              <a:rPr lang="en-US" sz="2800" dirty="0">
                <a:latin typeface="Calibri (Body)"/>
              </a:rPr>
              <a:t>versus </a:t>
            </a:r>
            <a:br>
              <a:rPr lang="en-US" sz="2800" dirty="0">
                <a:latin typeface="Calibri (Body)"/>
              </a:rPr>
            </a:br>
            <a:r>
              <a:rPr lang="en-US" sz="2800" dirty="0">
                <a:latin typeface="Calibri (Body)"/>
              </a:rPr>
              <a:t/>
            </a:r>
            <a:br>
              <a:rPr lang="en-US" sz="2800" dirty="0">
                <a:latin typeface="Calibri (Body)"/>
              </a:rPr>
            </a:br>
            <a:r>
              <a:rPr lang="en-US" sz="2800" dirty="0">
                <a:latin typeface="Calibri (Body)"/>
              </a:rPr>
              <a:t>‘The best place for woman in the Army </a:t>
            </a:r>
            <a:r>
              <a:rPr lang="en-US" sz="2800" dirty="0" smtClean="0">
                <a:latin typeface="Calibri (Body)"/>
              </a:rPr>
              <a:t>is . . . everywhere</a:t>
            </a:r>
            <a:r>
              <a:rPr lang="en-US" sz="2800" dirty="0">
                <a:latin typeface="Calibri (Body)"/>
              </a:rPr>
              <a:t>’</a:t>
            </a:r>
            <a:br>
              <a:rPr lang="en-US" sz="2800" dirty="0">
                <a:latin typeface="Calibri (Body)"/>
              </a:rPr>
            </a:br>
            <a:r>
              <a:rPr lang="en-US" sz="2800" dirty="0">
                <a:latin typeface="Calibri (Body)"/>
              </a:rPr>
              <a:t/>
            </a:r>
            <a:br>
              <a:rPr lang="en-US" sz="2800" dirty="0">
                <a:latin typeface="Calibri (Body)"/>
              </a:rPr>
            </a:br>
            <a:r>
              <a:rPr lang="en-US" sz="2800" dirty="0">
                <a:latin typeface="Calibri (Body)"/>
              </a:rPr>
              <a:t>Which heading is more </a:t>
            </a:r>
            <a:r>
              <a:rPr lang="en-US" sz="2800" dirty="0" smtClean="0">
                <a:latin typeface="Calibri (Body)"/>
              </a:rPr>
              <a:t>effective, </a:t>
            </a:r>
            <a:r>
              <a:rPr lang="en-US" sz="2800" dirty="0">
                <a:latin typeface="Calibri (Body)"/>
              </a:rPr>
              <a:t>and why?  Connect your claim to audience and purpose</a:t>
            </a:r>
            <a:r>
              <a:rPr lang="en-US" sz="2800" dirty="0" smtClean="0">
                <a:latin typeface="Calibri (Body)"/>
              </a:rPr>
              <a:t>.</a:t>
            </a:r>
            <a:endParaRPr lang="en-US" sz="2800" dirty="0">
              <a:latin typeface="Calibri (Body)"/>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7" name="Title 1"/>
          <p:cNvSpPr txBox="1">
            <a:spLocks/>
          </p:cNvSpPr>
          <p:nvPr/>
        </p:nvSpPr>
        <p:spPr>
          <a:xfrm>
            <a:off x="168793" y="729635"/>
            <a:ext cx="8800395"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Compare and contrast headings</a:t>
            </a:r>
          </a:p>
        </p:txBody>
      </p:sp>
    </p:spTree>
    <p:extLst>
      <p:ext uri="{BB962C8B-B14F-4D97-AF65-F5344CB8AC3E}">
        <p14:creationId xmlns:p14="http://schemas.microsoft.com/office/powerpoint/2010/main" val="1884883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51" y="1187709"/>
            <a:ext cx="8015285" cy="4870726"/>
          </a:xfrm>
        </p:spPr>
        <p:txBody>
          <a:bodyPr>
            <a:normAutofit/>
          </a:bodyPr>
          <a:lstStyle/>
          <a:p>
            <a:pPr algn="l"/>
            <a:r>
              <a:rPr lang="en-US" sz="2800" dirty="0">
                <a:latin typeface="Calibri (Body)"/>
              </a:rPr>
              <a:t>How does each image represent </a:t>
            </a:r>
            <a:r>
              <a:rPr lang="en-US" sz="2800" dirty="0" smtClean="0">
                <a:latin typeface="Calibri (Body)"/>
              </a:rPr>
              <a:t>women, </a:t>
            </a:r>
            <a:r>
              <a:rPr lang="en-US" sz="2800" dirty="0">
                <a:latin typeface="Calibri (Body)"/>
              </a:rPr>
              <a:t>and how does </a:t>
            </a:r>
            <a:r>
              <a:rPr lang="en-US" sz="2800" dirty="0" smtClean="0">
                <a:latin typeface="Calibri (Body)"/>
              </a:rPr>
              <a:t>each </a:t>
            </a:r>
            <a:r>
              <a:rPr lang="en-US" sz="2800" dirty="0">
                <a:latin typeface="Calibri (Body)"/>
              </a:rPr>
              <a:t>image connect to the purpose of the advertisement</a:t>
            </a:r>
            <a:r>
              <a:rPr lang="en-US" sz="2800" dirty="0" smtClean="0">
                <a:latin typeface="Calibri (Body)"/>
              </a:rPr>
              <a:t>?</a:t>
            </a:r>
            <a:br>
              <a:rPr lang="en-US" sz="2800" dirty="0" smtClean="0">
                <a:latin typeface="Calibri (Body)"/>
              </a:rPr>
            </a:br>
            <a:r>
              <a:rPr lang="en-US" sz="2800" dirty="0" smtClean="0">
                <a:latin typeface="Calibri (Body)"/>
              </a:rPr>
              <a:t/>
            </a:r>
            <a:br>
              <a:rPr lang="en-US" sz="2800" dirty="0" smtClean="0">
                <a:latin typeface="Calibri (Body)"/>
              </a:rPr>
            </a:br>
            <a:r>
              <a:rPr lang="en-US" sz="1600" dirty="0">
                <a:latin typeface="Calibri (Body)"/>
              </a:rPr>
              <a:t/>
            </a:r>
            <a:br>
              <a:rPr lang="en-US" sz="1600" dirty="0">
                <a:latin typeface="Calibri (Body)"/>
              </a:rPr>
            </a:br>
            <a:r>
              <a:rPr lang="en-US" sz="2800" dirty="0" smtClean="0">
                <a:latin typeface="Calibri (Body)"/>
              </a:rPr>
              <a:t>What </a:t>
            </a:r>
            <a:r>
              <a:rPr lang="en-US" sz="2800" dirty="0">
                <a:latin typeface="Calibri (Body)"/>
              </a:rPr>
              <a:t>symbols are present in the </a:t>
            </a:r>
            <a:r>
              <a:rPr lang="en-US" sz="2800" dirty="0" smtClean="0">
                <a:latin typeface="Calibri (Body)"/>
              </a:rPr>
              <a:t>images, </a:t>
            </a:r>
            <a:r>
              <a:rPr lang="en-US" sz="2800" dirty="0">
                <a:latin typeface="Calibri (Body)"/>
              </a:rPr>
              <a:t>and </a:t>
            </a:r>
            <a:r>
              <a:rPr lang="en-US" sz="2800" dirty="0" smtClean="0">
                <a:latin typeface="Calibri (Body)"/>
              </a:rPr>
              <a:t>why? How do they </a:t>
            </a:r>
            <a:r>
              <a:rPr lang="en-US" sz="2800" dirty="0">
                <a:latin typeface="Calibri (Body)"/>
              </a:rPr>
              <a:t>connect to the purpose </a:t>
            </a:r>
            <a:r>
              <a:rPr lang="en-US" sz="2800" dirty="0" smtClean="0">
                <a:latin typeface="Calibri (Body)"/>
              </a:rPr>
              <a:t>of </a:t>
            </a:r>
            <a:r>
              <a:rPr lang="en-US" sz="2800" dirty="0">
                <a:latin typeface="Calibri (Body)"/>
              </a:rPr>
              <a:t>the advertisements?</a:t>
            </a: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7" name="Title 1"/>
          <p:cNvSpPr txBox="1">
            <a:spLocks/>
          </p:cNvSpPr>
          <p:nvPr/>
        </p:nvSpPr>
        <p:spPr>
          <a:xfrm>
            <a:off x="168793" y="729635"/>
            <a:ext cx="8800395"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Image analysis</a:t>
            </a:r>
          </a:p>
        </p:txBody>
      </p:sp>
    </p:spTree>
    <p:extLst>
      <p:ext uri="{BB962C8B-B14F-4D97-AF65-F5344CB8AC3E}">
        <p14:creationId xmlns:p14="http://schemas.microsoft.com/office/powerpoint/2010/main" val="960891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6314" y="1665092"/>
            <a:ext cx="8015285" cy="4870726"/>
          </a:xfrm>
        </p:spPr>
        <p:txBody>
          <a:bodyPr>
            <a:normAutofit/>
          </a:bodyPr>
          <a:lstStyle/>
          <a:p>
            <a:pPr algn="l"/>
            <a:r>
              <a:rPr lang="en-US" sz="2800" dirty="0" smtClean="0">
                <a:latin typeface="Calibri (Body)"/>
              </a:rPr>
              <a:t>‘Opportunity, leadership and responsibility’ are three words used in the American Navy advertisement.</a:t>
            </a:r>
            <a:br>
              <a:rPr lang="en-US" sz="2800" dirty="0" smtClean="0">
                <a:latin typeface="Calibri (Body)"/>
              </a:rPr>
            </a:br>
            <a:r>
              <a:rPr lang="en-US" sz="2800" dirty="0">
                <a:latin typeface="Calibri (Body)"/>
              </a:rPr>
              <a:t>•	What </a:t>
            </a:r>
            <a:r>
              <a:rPr lang="en-US" sz="2800" dirty="0" smtClean="0">
                <a:latin typeface="Calibri (Body)"/>
              </a:rPr>
              <a:t>connotations do they have?  Why?</a:t>
            </a:r>
            <a:r>
              <a:rPr lang="en-US" sz="2800" dirty="0" smtClean="0"/>
              <a:t/>
            </a:r>
            <a:br>
              <a:rPr lang="en-US" sz="2800" dirty="0" smtClean="0"/>
            </a:br>
            <a:r>
              <a:rPr lang="en-US" sz="2800" dirty="0" smtClean="0"/>
              <a:t/>
            </a:r>
            <a:br>
              <a:rPr lang="en-US" sz="2800" dirty="0" smtClean="0"/>
            </a:br>
            <a:r>
              <a:rPr lang="en-US" sz="500" dirty="0" smtClean="0"/>
              <a:t/>
            </a:r>
            <a:br>
              <a:rPr lang="en-US" sz="500" dirty="0" smtClean="0"/>
            </a:br>
            <a:r>
              <a:rPr lang="en-US" sz="2800" dirty="0" smtClean="0">
                <a:latin typeface="Calibri (Body)"/>
              </a:rPr>
              <a:t>Pick </a:t>
            </a:r>
            <a:r>
              <a:rPr lang="en-US" sz="2800" i="1" dirty="0" smtClean="0">
                <a:latin typeface="Calibri (Body)"/>
              </a:rPr>
              <a:t>three</a:t>
            </a:r>
            <a:r>
              <a:rPr lang="en-US" sz="2800" dirty="0" smtClean="0">
                <a:latin typeface="Calibri (Body)"/>
              </a:rPr>
              <a:t> key words from the WRAC advertisement.</a:t>
            </a:r>
            <a:r>
              <a:rPr lang="en-US" sz="2800" dirty="0">
                <a:latin typeface="Calibri (Body)"/>
              </a:rPr>
              <a:t/>
            </a:r>
            <a:br>
              <a:rPr lang="en-US" sz="2800" dirty="0">
                <a:latin typeface="Calibri (Body)"/>
              </a:rPr>
            </a:br>
            <a:r>
              <a:rPr lang="en-US" sz="2800" dirty="0" smtClean="0">
                <a:latin typeface="Calibri (Body)"/>
              </a:rPr>
              <a:t>•	What </a:t>
            </a:r>
            <a:r>
              <a:rPr lang="en-US" sz="2800" dirty="0">
                <a:latin typeface="Calibri (Body)"/>
              </a:rPr>
              <a:t>are the connotations of those words?</a:t>
            </a:r>
            <a:br>
              <a:rPr lang="en-US" sz="2800" dirty="0">
                <a:latin typeface="Calibri (Body)"/>
              </a:rPr>
            </a:br>
            <a:r>
              <a:rPr lang="en-US" sz="2800" dirty="0">
                <a:latin typeface="Calibri (Body)"/>
              </a:rPr>
              <a:t>•	</a:t>
            </a:r>
            <a:r>
              <a:rPr lang="en-US" sz="2800" dirty="0" smtClean="0">
                <a:latin typeface="Calibri (Body)"/>
              </a:rPr>
              <a:t>How </a:t>
            </a:r>
            <a:r>
              <a:rPr lang="en-US" sz="2800" dirty="0">
                <a:latin typeface="Calibri (Body)"/>
              </a:rPr>
              <a:t>do they compare and contrast to the </a:t>
            </a:r>
            <a:r>
              <a:rPr lang="en-US" sz="2800" dirty="0" smtClean="0">
                <a:latin typeface="Calibri (Body)"/>
              </a:rPr>
              <a:t> 	American Navy </a:t>
            </a:r>
            <a:r>
              <a:rPr lang="en-US" sz="2800" dirty="0">
                <a:latin typeface="Calibri (Body)"/>
              </a:rPr>
              <a:t>advertisement? </a:t>
            </a: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7" name="Title 1"/>
          <p:cNvSpPr txBox="1">
            <a:spLocks/>
          </p:cNvSpPr>
          <p:nvPr/>
        </p:nvSpPr>
        <p:spPr>
          <a:xfrm>
            <a:off x="168793" y="729635"/>
            <a:ext cx="8800395"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Word choice</a:t>
            </a:r>
          </a:p>
        </p:txBody>
      </p:sp>
    </p:spTree>
    <p:extLst>
      <p:ext uri="{BB962C8B-B14F-4D97-AF65-F5344CB8AC3E}">
        <p14:creationId xmlns:p14="http://schemas.microsoft.com/office/powerpoint/2010/main" val="298224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130</TotalTime>
  <Words>215</Words>
  <Application>Microsoft Office PowerPoint</Application>
  <PresentationFormat>On-screen Show (4:3)</PresentationFormat>
  <Paragraphs>36</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(Body)</vt:lpstr>
      <vt:lpstr>Calibri Light (Headings)</vt:lpstr>
      <vt:lpstr>Office Theme</vt:lpstr>
      <vt:lpstr>PowerPoint Presentation</vt:lpstr>
      <vt:lpstr> Although the IB no longer requires comparative analysis of nonfiction texts, this exercise will sharpen your critical thinking skills and ask you to think about ‘Time and space’ as an area of exploration.</vt:lpstr>
      <vt:lpstr>PowerPoint Presentation</vt:lpstr>
      <vt:lpstr>PowerPoint Presentation</vt:lpstr>
      <vt:lpstr>PowerPoint Presentation</vt:lpstr>
      <vt:lpstr> • What is the purpose of each advertisement?   How do you know?  • Who is the audience for each  advertisement? How do you know?  • How are they similar, and how are they  different?</vt:lpstr>
      <vt:lpstr>‘New Army, New independence, New you’   versus   ‘The best place for woman in the Army is . . . everywhere’  Which heading is more effective, and why?  Connect your claim to audience and purpose.</vt:lpstr>
      <vt:lpstr>How does each image represent women, and how does each image connect to the purpose of the advertisement?   What symbols are present in the images, and why? How do they connect to the purpose of the advertisements?</vt:lpstr>
      <vt:lpstr>‘Opportunity, leadership and responsibility’ are three words used in the American Navy advertisement. • What connotations do they have?  Why?   Pick three key words from the WRAC advertisement. • What are the connotations of those words? • How do they compare and contrast to the   American Navy advertisement? </vt:lpstr>
      <vt:lpstr>Compare and contrast the place that is depicted in each advertisement.   • Where are the women? • What are they doing or preparing to do? • Why does the setting matter?</vt:lpstr>
      <vt:lpstr>Compare and contrast a technique of your choice used in these two advertisements.  You might focus on layout or structure, characterisation, tone, narratives or anything else you think is important.</vt:lpstr>
      <vt:lpstr>How do conventions evolve over time?    Return to this question now that you have analysed and annotated both advertisements.  Use it to help you with your writing.     </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Coles</dc:creator>
  <cp:lastModifiedBy>j.na</cp:lastModifiedBy>
  <cp:revision>71</cp:revision>
  <cp:lastPrinted>2019-07-08T10:40:10Z</cp:lastPrinted>
  <dcterms:created xsi:type="dcterms:W3CDTF">2015-10-09T19:32:27Z</dcterms:created>
  <dcterms:modified xsi:type="dcterms:W3CDTF">2019-08-12T04:25:15Z</dcterms:modified>
</cp:coreProperties>
</file>