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57" r:id="rId3"/>
    <p:sldId id="269" r:id="rId4"/>
    <p:sldId id="270" r:id="rId5"/>
    <p:sldId id="277" r:id="rId6"/>
    <p:sldId id="278" r:id="rId7"/>
    <p:sldId id="279" r:id="rId8"/>
    <p:sldId id="271" r:id="rId9"/>
    <p:sldId id="272" r:id="rId10"/>
    <p:sldId id="273" r:id="rId11"/>
    <p:sldId id="274" r:id="rId12"/>
    <p:sldId id="280" r:id="rId13"/>
    <p:sldId id="275" r:id="rId14"/>
  </p:sldIdLst>
  <p:sldSz cx="9144000" cy="6858000" type="screen4x3"/>
  <p:notesSz cx="6400800" cy="86868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rabhakaran Pandian" initials="PP" lastIdx="1" clrIdx="0">
    <p:extLst>
      <p:ext uri="{19B8F6BF-5375-455C-9EA6-DF929625EA0E}">
        <p15:presenceInfo xmlns:p15="http://schemas.microsoft.com/office/powerpoint/2012/main" userId="S-1-5-21-84045898-1716137980-1019820733-44699" providerId="AD"/>
      </p:ext>
    </p:extLst>
  </p:cmAuthor>
  <p:cmAuthor id="2" name="Nithiya Sivalingam" initials="NS" lastIdx="1" clrIdx="1">
    <p:extLst>
      <p:ext uri="{19B8F6BF-5375-455C-9EA6-DF929625EA0E}">
        <p15:presenceInfo xmlns:p15="http://schemas.microsoft.com/office/powerpoint/2012/main" userId="S-1-5-21-84045898-1716137980-1019820733-469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D25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86"/>
    <p:restoredTop sz="94649"/>
  </p:normalViewPr>
  <p:slideViewPr>
    <p:cSldViewPr snapToGrid="0" snapToObjects="1">
      <p:cViewPr varScale="1">
        <p:scale>
          <a:sx n="71" d="100"/>
          <a:sy n="71" d="100"/>
        </p:scale>
        <p:origin x="636" y="60"/>
      </p:cViewPr>
      <p:guideLst>
        <p:guide orient="horz" pos="2160"/>
        <p:guide pos="2880"/>
      </p:guideLst>
    </p:cSldViewPr>
  </p:slideViewPr>
  <p:notesTextViewPr>
    <p:cViewPr>
      <p:scale>
        <a:sx n="400" d="100"/>
        <a:sy n="4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773363" cy="4349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625850" y="0"/>
            <a:ext cx="2773363" cy="434975"/>
          </a:xfrm>
          <a:prstGeom prst="rect">
            <a:avLst/>
          </a:prstGeom>
        </p:spPr>
        <p:txBody>
          <a:bodyPr vert="horz" lIns="91440" tIns="45720" rIns="91440" bIns="45720" rtlCol="0"/>
          <a:lstStyle>
            <a:lvl1pPr algn="r">
              <a:defRPr sz="1200"/>
            </a:lvl1pPr>
          </a:lstStyle>
          <a:p>
            <a:fld id="{BFB3A182-D861-4A9C-B02A-5F1D4292A97F}" type="datetimeFigureOut">
              <a:rPr lang="en-US" smtClean="0"/>
              <a:t>7/31/2019</a:t>
            </a:fld>
            <a:endParaRPr lang="en-US"/>
          </a:p>
        </p:txBody>
      </p:sp>
      <p:sp>
        <p:nvSpPr>
          <p:cNvPr id="4" name="Slide Image Placeholder 3"/>
          <p:cNvSpPr>
            <a:spLocks noGrp="1" noRot="1" noChangeAspect="1"/>
          </p:cNvSpPr>
          <p:nvPr>
            <p:ph type="sldImg" idx="2"/>
          </p:nvPr>
        </p:nvSpPr>
        <p:spPr>
          <a:xfrm>
            <a:off x="1246188" y="1085850"/>
            <a:ext cx="3908425" cy="29321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39763" y="4179888"/>
            <a:ext cx="5121275" cy="342106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251825"/>
            <a:ext cx="2773363" cy="4349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625850" y="8251825"/>
            <a:ext cx="2773363" cy="434975"/>
          </a:xfrm>
          <a:prstGeom prst="rect">
            <a:avLst/>
          </a:prstGeom>
        </p:spPr>
        <p:txBody>
          <a:bodyPr vert="horz" lIns="91440" tIns="45720" rIns="91440" bIns="45720" rtlCol="0" anchor="b"/>
          <a:lstStyle>
            <a:lvl1pPr algn="r">
              <a:defRPr sz="1200"/>
            </a:lvl1pPr>
          </a:lstStyle>
          <a:p>
            <a:fld id="{23274DBE-3560-49A6-9DF3-CFE213B84B20}" type="slidenum">
              <a:rPr lang="en-US" smtClean="0"/>
              <a:t>‹#›</a:t>
            </a:fld>
            <a:endParaRPr lang="en-US"/>
          </a:p>
        </p:txBody>
      </p:sp>
    </p:spTree>
    <p:extLst>
      <p:ext uri="{BB962C8B-B14F-4D97-AF65-F5344CB8AC3E}">
        <p14:creationId xmlns:p14="http://schemas.microsoft.com/office/powerpoint/2010/main" val="1988195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274DBE-3560-49A6-9DF3-CFE213B84B20}" type="slidenum">
              <a:rPr lang="en-US" smtClean="0"/>
              <a:t>11</a:t>
            </a:fld>
            <a:endParaRPr lang="en-US"/>
          </a:p>
        </p:txBody>
      </p:sp>
    </p:spTree>
    <p:extLst>
      <p:ext uri="{BB962C8B-B14F-4D97-AF65-F5344CB8AC3E}">
        <p14:creationId xmlns:p14="http://schemas.microsoft.com/office/powerpoint/2010/main" val="1335417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274DBE-3560-49A6-9DF3-CFE213B84B20}" type="slidenum">
              <a:rPr lang="en-US" smtClean="0"/>
              <a:t>12</a:t>
            </a:fld>
            <a:endParaRPr lang="en-US"/>
          </a:p>
        </p:txBody>
      </p:sp>
    </p:spTree>
    <p:extLst>
      <p:ext uri="{BB962C8B-B14F-4D97-AF65-F5344CB8AC3E}">
        <p14:creationId xmlns:p14="http://schemas.microsoft.com/office/powerpoint/2010/main" val="3220044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545182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2723865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872608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6A6C5F76-0CDA-5B43-9CCE-96E5C9CCAB87}"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7878090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6A6C5F76-0CDA-5B43-9CCE-96E5C9CCAB87}" type="datetimeFigureOut">
              <a:rPr lang="en-US" smtClean="0"/>
              <a:t>7/31/2019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995151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6A6C5F76-0CDA-5B43-9CCE-96E5C9CCAB87}"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612959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6A6C5F76-0CDA-5B43-9CCE-96E5C9CCAB87}" type="datetimeFigureOut">
              <a:rPr lang="en-US" smtClean="0"/>
              <a:t>7/31/2019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74612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6A6C5F76-0CDA-5B43-9CCE-96E5C9CCAB87}" type="datetimeFigureOut">
              <a:rPr lang="en-US" smtClean="0"/>
              <a:t>7/31/2019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338628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6C5F76-0CDA-5B43-9CCE-96E5C9CCAB87}" type="datetimeFigureOut">
              <a:rPr lang="en-US" smtClean="0"/>
              <a:t>7/31/2019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1898752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443300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6A6C5F76-0CDA-5B43-9CCE-96E5C9CCAB87}" type="datetimeFigureOut">
              <a:rPr lang="en-US" smtClean="0"/>
              <a:t>7/31/2019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29B792-A2E6-D04B-89A5-CD76D22AA531}" type="slidenum">
              <a:rPr lang="en-US" smtClean="0"/>
              <a:t>‹#›</a:t>
            </a:fld>
            <a:endParaRPr lang="en-US"/>
          </a:p>
        </p:txBody>
      </p:sp>
    </p:spTree>
    <p:extLst>
      <p:ext uri="{BB962C8B-B14F-4D97-AF65-F5344CB8AC3E}">
        <p14:creationId xmlns:p14="http://schemas.microsoft.com/office/powerpoint/2010/main" val="3977940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C5F76-0CDA-5B43-9CCE-96E5C9CCAB87}" type="datetimeFigureOut">
              <a:rPr lang="en-US" smtClean="0"/>
              <a:t>7/31/2019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29B792-A2E6-D04B-89A5-CD76D22AA531}" type="slidenum">
              <a:rPr lang="en-US" smtClean="0"/>
              <a:t>‹#›</a:t>
            </a:fld>
            <a:endParaRPr lang="en-US"/>
          </a:p>
        </p:txBody>
      </p:sp>
    </p:spTree>
    <p:extLst>
      <p:ext uri="{BB962C8B-B14F-4D97-AF65-F5344CB8AC3E}">
        <p14:creationId xmlns:p14="http://schemas.microsoft.com/office/powerpoint/2010/main" val="2642538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s://www.newyorker.com/culture/cultural-comment/the-passion-of-emma-gonzalez"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u46HzTGVQhg" TargetMode="External"/><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685800" y="1229739"/>
            <a:ext cx="7772400" cy="4870726"/>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GB" sz="6000" dirty="0" smtClean="0">
                <a:solidFill>
                  <a:srgbClr val="BD252B"/>
                </a:solidFill>
                <a:latin typeface="Calibri Light (Headings)"/>
              </a:rPr>
              <a:t>Unit 4.2</a:t>
            </a:r>
            <a:r>
              <a:rPr lang="en-GB" sz="6000" dirty="0">
                <a:solidFill>
                  <a:srgbClr val="BD252B"/>
                </a:solidFill>
                <a:latin typeface="Calibri Light (Headings)"/>
              </a:rPr>
              <a:t/>
            </a:r>
            <a:br>
              <a:rPr lang="en-GB" sz="6000" dirty="0">
                <a:solidFill>
                  <a:srgbClr val="BD252B"/>
                </a:solidFill>
                <a:latin typeface="Calibri Light (Headings)"/>
              </a:rPr>
            </a:br>
            <a:r>
              <a:rPr lang="en-GB" sz="6000" dirty="0">
                <a:solidFill>
                  <a:srgbClr val="BD252B"/>
                </a:solidFill>
                <a:latin typeface="Calibri Light (Headings)"/>
              </a:rPr>
              <a:t>Protest</a:t>
            </a:r>
            <a:r>
              <a:rPr lang="en-GB" sz="6000" dirty="0" smtClean="0">
                <a:solidFill>
                  <a:srgbClr val="BD252B"/>
                </a:solidFill>
              </a:rPr>
              <a:t/>
            </a:r>
            <a:br>
              <a:rPr lang="en-GB" sz="6000" dirty="0" smtClean="0">
                <a:solidFill>
                  <a:srgbClr val="BD252B"/>
                </a:solidFill>
              </a:rPr>
            </a:br>
            <a:r>
              <a:rPr lang="en-GB" sz="1100" b="1" i="1" dirty="0" smtClean="0"/>
              <a:t/>
            </a:r>
            <a:br>
              <a:rPr lang="en-GB" sz="1100" b="1" i="1" dirty="0" smtClean="0"/>
            </a:br>
            <a:r>
              <a:rPr lang="en-US" sz="2400" dirty="0">
                <a:latin typeface="Calibri (Body)"/>
                <a:cs typeface="Arial" panose="020B0604020202020204" pitchFamily="34" charset="0"/>
              </a:rPr>
              <a:t>Activity 2.14: Protest movements</a:t>
            </a:r>
            <a:endParaRPr lang="en-US" dirty="0">
              <a:latin typeface="Calibri (Body)"/>
              <a:cs typeface="Arial" panose="020B0604020202020204" pitchFamily="34" charset="0"/>
            </a:endParaRPr>
          </a:p>
        </p:txBody>
      </p:sp>
    </p:spTree>
    <p:extLst>
      <p:ext uri="{BB962C8B-B14F-4D97-AF65-F5344CB8AC3E}">
        <p14:creationId xmlns:p14="http://schemas.microsoft.com/office/powerpoint/2010/main" val="34458091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Contextual </a:t>
            </a:r>
            <a:r>
              <a:rPr lang="en-US" dirty="0" smtClean="0">
                <a:latin typeface="Calibri Light (Headings)"/>
              </a:rPr>
              <a:t>information</a:t>
            </a:r>
            <a:endParaRPr lang="en-US" dirty="0">
              <a:latin typeface="Calibri Light (Headings)"/>
            </a:endParaRPr>
          </a:p>
        </p:txBody>
      </p:sp>
      <p:sp>
        <p:nvSpPr>
          <p:cNvPr id="7" name="Content Placeholder 2"/>
          <p:cNvSpPr txBox="1">
            <a:spLocks/>
          </p:cNvSpPr>
          <p:nvPr/>
        </p:nvSpPr>
        <p:spPr>
          <a:xfrm>
            <a:off x="609600" y="2039944"/>
            <a:ext cx="7848600"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800" b="1" dirty="0">
                <a:solidFill>
                  <a:schemeClr val="tx1"/>
                </a:solidFill>
              </a:rPr>
              <a:t>Author and </a:t>
            </a:r>
            <a:r>
              <a:rPr lang="en-US" sz="2800" b="1" dirty="0" smtClean="0">
                <a:solidFill>
                  <a:schemeClr val="tx1"/>
                </a:solidFill>
              </a:rPr>
              <a:t>speaker</a:t>
            </a:r>
            <a:r>
              <a:rPr lang="en-US" sz="2800" b="1" dirty="0">
                <a:solidFill>
                  <a:schemeClr val="tx1"/>
                </a:solidFill>
              </a:rPr>
              <a:t>: </a:t>
            </a:r>
            <a:r>
              <a:rPr lang="en-US" sz="2800" dirty="0">
                <a:solidFill>
                  <a:schemeClr val="tx1"/>
                </a:solidFill>
              </a:rPr>
              <a:t>Emma </a:t>
            </a:r>
            <a:r>
              <a:rPr lang="en-US" sz="2800" dirty="0" err="1">
                <a:solidFill>
                  <a:schemeClr val="tx1"/>
                </a:solidFill>
              </a:rPr>
              <a:t>Gonz</a:t>
            </a:r>
            <a:r>
              <a:rPr lang="en-GB" sz="2800" dirty="0">
                <a:solidFill>
                  <a:schemeClr val="tx1"/>
                </a:solidFill>
              </a:rPr>
              <a:t>á</a:t>
            </a:r>
            <a:r>
              <a:rPr lang="en-US" sz="2800" dirty="0" err="1">
                <a:solidFill>
                  <a:schemeClr val="tx1"/>
                </a:solidFill>
              </a:rPr>
              <a:t>lez</a:t>
            </a:r>
            <a:r>
              <a:rPr lang="en-US" sz="2800" dirty="0">
                <a:solidFill>
                  <a:schemeClr val="tx1"/>
                </a:solidFill>
              </a:rPr>
              <a:t>, an 18-year-old student (at the time) of Marjory </a:t>
            </a:r>
            <a:r>
              <a:rPr lang="en-US" sz="2800" dirty="0" err="1">
                <a:solidFill>
                  <a:schemeClr val="tx1"/>
                </a:solidFill>
              </a:rPr>
              <a:t>Stoneman</a:t>
            </a:r>
            <a:r>
              <a:rPr lang="en-US" sz="2800" dirty="0">
                <a:solidFill>
                  <a:schemeClr val="tx1"/>
                </a:solidFill>
              </a:rPr>
              <a:t> Douglas High School and a political activist </a:t>
            </a:r>
          </a:p>
          <a:p>
            <a:pPr algn="l"/>
            <a:r>
              <a:rPr lang="en-US" sz="2800" b="1" dirty="0">
                <a:solidFill>
                  <a:schemeClr val="tx1"/>
                </a:solidFill>
              </a:rPr>
              <a:t>Text type: </a:t>
            </a:r>
            <a:r>
              <a:rPr lang="en-US" sz="2800" dirty="0">
                <a:solidFill>
                  <a:schemeClr val="tx1"/>
                </a:solidFill>
              </a:rPr>
              <a:t>Speech</a:t>
            </a:r>
          </a:p>
          <a:p>
            <a:pPr algn="l"/>
            <a:r>
              <a:rPr lang="en-US" sz="2800" b="1" dirty="0">
                <a:solidFill>
                  <a:schemeClr val="tx1"/>
                </a:solidFill>
              </a:rPr>
              <a:t>Event: </a:t>
            </a:r>
            <a:r>
              <a:rPr lang="en-US" sz="2800" dirty="0">
                <a:solidFill>
                  <a:schemeClr val="tx1"/>
                </a:solidFill>
              </a:rPr>
              <a:t>March For Our Lives rally in Washington DC </a:t>
            </a:r>
          </a:p>
          <a:p>
            <a:pPr algn="l"/>
            <a:r>
              <a:rPr lang="en-US" sz="2800" b="1" dirty="0">
                <a:solidFill>
                  <a:schemeClr val="tx1"/>
                </a:solidFill>
              </a:rPr>
              <a:t>Time period: </a:t>
            </a:r>
            <a:r>
              <a:rPr lang="en-US" sz="2800" dirty="0">
                <a:solidFill>
                  <a:schemeClr val="tx1"/>
                </a:solidFill>
              </a:rPr>
              <a:t>24th</a:t>
            </a:r>
            <a:r>
              <a:rPr lang="en-US" sz="2800" baseline="30000" dirty="0">
                <a:solidFill>
                  <a:schemeClr val="tx1"/>
                </a:solidFill>
              </a:rPr>
              <a:t> </a:t>
            </a:r>
            <a:r>
              <a:rPr lang="en-US" sz="2800" dirty="0">
                <a:solidFill>
                  <a:schemeClr val="tx1"/>
                </a:solidFill>
              </a:rPr>
              <a:t>March 2018</a:t>
            </a:r>
          </a:p>
          <a:p>
            <a:pPr algn="l"/>
            <a:r>
              <a:rPr lang="en-US" sz="2800" b="1" dirty="0">
                <a:solidFill>
                  <a:schemeClr val="tx1"/>
                </a:solidFill>
              </a:rPr>
              <a:t>History: </a:t>
            </a:r>
            <a:r>
              <a:rPr lang="en-US" sz="2800" dirty="0">
                <a:solidFill>
                  <a:schemeClr val="tx1"/>
                </a:solidFill>
              </a:rPr>
              <a:t>On 14th February 2018, a gunman killed 17 students and </a:t>
            </a:r>
            <a:r>
              <a:rPr lang="en-US" sz="2800" dirty="0" smtClean="0">
                <a:solidFill>
                  <a:schemeClr val="tx1"/>
                </a:solidFill>
              </a:rPr>
              <a:t>staff, </a:t>
            </a:r>
            <a:r>
              <a:rPr lang="en-US" sz="2800" dirty="0">
                <a:solidFill>
                  <a:schemeClr val="tx1"/>
                </a:solidFill>
              </a:rPr>
              <a:t>and injured 17 more at Marjory </a:t>
            </a:r>
            <a:r>
              <a:rPr lang="en-US" sz="2800" dirty="0" err="1">
                <a:solidFill>
                  <a:schemeClr val="tx1"/>
                </a:solidFill>
              </a:rPr>
              <a:t>Stoneman</a:t>
            </a:r>
            <a:r>
              <a:rPr lang="en-US" sz="2800" dirty="0">
                <a:solidFill>
                  <a:schemeClr val="tx1"/>
                </a:solidFill>
              </a:rPr>
              <a:t> Douglas High School in Parkland, Florida. </a:t>
            </a:r>
          </a:p>
        </p:txBody>
      </p:sp>
    </p:spTree>
    <p:extLst>
      <p:ext uri="{BB962C8B-B14F-4D97-AF65-F5344CB8AC3E}">
        <p14:creationId xmlns:p14="http://schemas.microsoft.com/office/powerpoint/2010/main" val="3384159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3"/>
          <a:stretch>
            <a:fillRect/>
          </a:stretch>
        </p:blipFill>
        <p:spPr>
          <a:xfrm>
            <a:off x="0" y="0"/>
            <a:ext cx="9144000" cy="609600"/>
          </a:xfrm>
          <a:prstGeom prst="rect">
            <a:avLst/>
          </a:prstGeom>
        </p:spPr>
      </p:pic>
      <p:sp>
        <p:nvSpPr>
          <p:cNvPr id="5" name="Title 1"/>
          <p:cNvSpPr txBox="1">
            <a:spLocks/>
          </p:cNvSpPr>
          <p:nvPr/>
        </p:nvSpPr>
        <p:spPr>
          <a:xfrm>
            <a:off x="-999844" y="729413"/>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More contextual information</a:t>
            </a:r>
          </a:p>
        </p:txBody>
      </p:sp>
      <p:sp>
        <p:nvSpPr>
          <p:cNvPr id="7" name="Content Placeholder 2"/>
          <p:cNvSpPr txBox="1">
            <a:spLocks/>
          </p:cNvSpPr>
          <p:nvPr/>
        </p:nvSpPr>
        <p:spPr>
          <a:xfrm>
            <a:off x="609599" y="1776876"/>
            <a:ext cx="8291513" cy="4497387"/>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400" b="1" dirty="0">
                <a:solidFill>
                  <a:schemeClr val="tx1"/>
                </a:solidFill>
              </a:rPr>
              <a:t>Immediate context: </a:t>
            </a:r>
            <a:r>
              <a:rPr lang="en-US" sz="2400" dirty="0">
                <a:solidFill>
                  <a:schemeClr val="tx1"/>
                </a:solidFill>
              </a:rPr>
              <a:t>After the school shooting, students from the school </a:t>
            </a:r>
            <a:r>
              <a:rPr lang="en-US" sz="2400" dirty="0" err="1">
                <a:solidFill>
                  <a:schemeClr val="tx1"/>
                </a:solidFill>
              </a:rPr>
              <a:t>organised</a:t>
            </a:r>
            <a:r>
              <a:rPr lang="en-US" sz="2400" dirty="0">
                <a:solidFill>
                  <a:schemeClr val="tx1"/>
                </a:solidFill>
              </a:rPr>
              <a:t> a protest march in Washington DC to push for gun control legislation. </a:t>
            </a:r>
          </a:p>
          <a:p>
            <a:pPr algn="l"/>
            <a:r>
              <a:rPr lang="en-US" sz="2400" dirty="0">
                <a:solidFill>
                  <a:schemeClr val="tx1"/>
                </a:solidFill>
              </a:rPr>
              <a:t>According to Wikipedia:</a:t>
            </a:r>
          </a:p>
          <a:p>
            <a:pPr marL="400050" algn="l"/>
            <a:r>
              <a:rPr lang="en-US" sz="2400" dirty="0">
                <a:solidFill>
                  <a:schemeClr val="tx1"/>
                </a:solidFill>
              </a:rPr>
              <a:t>Protesters urged for universal background checks on all gun sales, raising the federal age of gun ownership and possession to 21,</a:t>
            </a:r>
            <a:r>
              <a:rPr lang="en-US" sz="2400" baseline="30000" dirty="0">
                <a:solidFill>
                  <a:schemeClr val="tx1"/>
                </a:solidFill>
              </a:rPr>
              <a:t> </a:t>
            </a:r>
            <a:r>
              <a:rPr lang="en-US" sz="2400" dirty="0">
                <a:solidFill>
                  <a:schemeClr val="tx1"/>
                </a:solidFill>
              </a:rPr>
              <a:t>closing of the gun show loophole, a restoration of the 1994 Federal Assault Weapons Ban, and a ban on the sale of high-capacity magazines in the United States and a ban on bump stocks.</a:t>
            </a:r>
            <a:r>
              <a:rPr lang="en-US" sz="2400" baseline="30000" dirty="0">
                <a:solidFill>
                  <a:schemeClr val="tx1"/>
                </a:solidFill>
              </a:rPr>
              <a:t> </a:t>
            </a:r>
            <a:r>
              <a:rPr lang="en-US" sz="2400" dirty="0">
                <a:solidFill>
                  <a:schemeClr val="tx1"/>
                </a:solidFill>
              </a:rPr>
              <a:t>Turnout was estimated to be between 1.2 and 2 million people in the United States, making it one of the largest protests in American history</a:t>
            </a:r>
            <a:r>
              <a:rPr lang="en-US" sz="2400" dirty="0" smtClean="0">
                <a:solidFill>
                  <a:schemeClr val="tx1"/>
                </a:solidFill>
              </a:rPr>
              <a:t>.</a:t>
            </a:r>
            <a:endParaRPr lang="en-US" sz="2400" b="1" dirty="0">
              <a:solidFill>
                <a:schemeClr val="tx1"/>
              </a:solidFill>
            </a:endParaRPr>
          </a:p>
        </p:txBody>
      </p:sp>
    </p:spTree>
    <p:extLst>
      <p:ext uri="{BB962C8B-B14F-4D97-AF65-F5344CB8AC3E}">
        <p14:creationId xmlns:p14="http://schemas.microsoft.com/office/powerpoint/2010/main" val="3987513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3"/>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More contextual information</a:t>
            </a:r>
          </a:p>
        </p:txBody>
      </p:sp>
      <p:sp>
        <p:nvSpPr>
          <p:cNvPr id="7" name="Content Placeholder 2"/>
          <p:cNvSpPr txBox="1">
            <a:spLocks/>
          </p:cNvSpPr>
          <p:nvPr/>
        </p:nvSpPr>
        <p:spPr>
          <a:xfrm>
            <a:off x="609600" y="1703763"/>
            <a:ext cx="7848600" cy="4497387"/>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400" b="1" dirty="0">
                <a:solidFill>
                  <a:schemeClr val="tx1"/>
                </a:solidFill>
              </a:rPr>
              <a:t>Social context: </a:t>
            </a:r>
            <a:r>
              <a:rPr lang="en-US" sz="2400" dirty="0">
                <a:solidFill>
                  <a:schemeClr val="tx1"/>
                </a:solidFill>
              </a:rPr>
              <a:t>The United States has had a number of mass school shootings including Columbine (19 dead), Virginia Tech (33 dead) and Sandy Hook (28 dead).  All numbers include the perpetrators, according to Wikipedia.  </a:t>
            </a:r>
          </a:p>
          <a:p>
            <a:pPr algn="l"/>
            <a:r>
              <a:rPr lang="en-US" sz="2400" b="1" dirty="0">
                <a:solidFill>
                  <a:schemeClr val="tx1"/>
                </a:solidFill>
              </a:rPr>
              <a:t>Political context: </a:t>
            </a:r>
            <a:r>
              <a:rPr lang="en-US" sz="2400" dirty="0">
                <a:solidFill>
                  <a:schemeClr val="tx1"/>
                </a:solidFill>
              </a:rPr>
              <a:t>There is huge debate about guns in the United States. The second amendment of the U Constitution protects ‘the right of people to keep and bear arms’.  </a:t>
            </a:r>
          </a:p>
          <a:p>
            <a:pPr algn="l"/>
            <a:endParaRPr lang="en-US" sz="1200" dirty="0" smtClean="0">
              <a:solidFill>
                <a:schemeClr val="tx1"/>
              </a:solidFill>
            </a:endParaRPr>
          </a:p>
          <a:p>
            <a:pPr algn="l"/>
            <a:r>
              <a:rPr lang="en-US" sz="2400" dirty="0" smtClean="0">
                <a:solidFill>
                  <a:schemeClr val="tx1"/>
                </a:solidFill>
              </a:rPr>
              <a:t>The </a:t>
            </a:r>
            <a:r>
              <a:rPr lang="en-US" sz="2400" i="1" dirty="0">
                <a:solidFill>
                  <a:schemeClr val="tx1"/>
                </a:solidFill>
              </a:rPr>
              <a:t>New Yorker</a:t>
            </a:r>
            <a:r>
              <a:rPr lang="en-US" sz="2400" dirty="0">
                <a:solidFill>
                  <a:schemeClr val="tx1"/>
                </a:solidFill>
              </a:rPr>
              <a:t> </a:t>
            </a:r>
            <a:r>
              <a:rPr lang="en-US" sz="2400" dirty="0" smtClean="0">
                <a:solidFill>
                  <a:schemeClr val="tx1"/>
                </a:solidFill>
              </a:rPr>
              <a:t>claimed: </a:t>
            </a:r>
            <a:r>
              <a:rPr lang="en-US" sz="2400" dirty="0">
                <a:solidFill>
                  <a:schemeClr val="tx1"/>
                </a:solidFill>
              </a:rPr>
              <a:t>‘González’s silence was a remarkable piece of political </a:t>
            </a:r>
            <a:r>
              <a:rPr lang="en-US" sz="2400" dirty="0" smtClean="0">
                <a:solidFill>
                  <a:schemeClr val="tx1"/>
                </a:solidFill>
              </a:rPr>
              <a:t>expression.’ </a:t>
            </a:r>
            <a:endParaRPr lang="en-US" sz="2400" dirty="0">
              <a:solidFill>
                <a:schemeClr val="tx1"/>
              </a:solidFill>
            </a:endParaRPr>
          </a:p>
          <a:p>
            <a:pPr algn="l"/>
            <a:r>
              <a:rPr lang="en-US" sz="2400" dirty="0">
                <a:solidFill>
                  <a:schemeClr val="tx1"/>
                </a:solidFill>
                <a:hlinkClick r:id="rId4"/>
              </a:rPr>
              <a:t>https://</a:t>
            </a:r>
            <a:r>
              <a:rPr lang="en-US" sz="2400" dirty="0" smtClean="0">
                <a:solidFill>
                  <a:schemeClr val="tx1"/>
                </a:solidFill>
                <a:hlinkClick r:id="rId4"/>
              </a:rPr>
              <a:t>www.newyorker.com/culture/cultural-comment/the-passion-of-emma-gonzalez</a:t>
            </a:r>
            <a:endParaRPr lang="en-US" sz="2400" dirty="0">
              <a:solidFill>
                <a:schemeClr val="tx1"/>
              </a:solidFill>
            </a:endParaRPr>
          </a:p>
        </p:txBody>
      </p:sp>
    </p:spTree>
    <p:extLst>
      <p:ext uri="{BB962C8B-B14F-4D97-AF65-F5344CB8AC3E}">
        <p14:creationId xmlns:p14="http://schemas.microsoft.com/office/powerpoint/2010/main" val="20405919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68794" y="1073155"/>
            <a:ext cx="8786948" cy="1143000"/>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Emma </a:t>
            </a:r>
            <a:r>
              <a:rPr lang="en-US" dirty="0" smtClean="0">
                <a:latin typeface="Calibri Light (Headings)"/>
              </a:rPr>
              <a:t>González’s </a:t>
            </a:r>
            <a:r>
              <a:rPr lang="en-US" dirty="0">
                <a:latin typeface="Calibri Light (Headings)"/>
              </a:rPr>
              <a:t>‘March For </a:t>
            </a:r>
            <a:r>
              <a:rPr lang="en-US" dirty="0" smtClean="0">
                <a:latin typeface="Calibri Light (Headings)"/>
              </a:rPr>
              <a:t/>
            </a:r>
            <a:br>
              <a:rPr lang="en-US" dirty="0" smtClean="0">
                <a:latin typeface="Calibri Light (Headings)"/>
              </a:rPr>
            </a:br>
            <a:r>
              <a:rPr lang="en-US" dirty="0" smtClean="0">
                <a:latin typeface="Calibri Light (Headings)"/>
              </a:rPr>
              <a:t>Our </a:t>
            </a:r>
            <a:r>
              <a:rPr lang="en-US" dirty="0">
                <a:latin typeface="Calibri Light (Headings)"/>
              </a:rPr>
              <a:t>Lives’ Speech</a:t>
            </a:r>
          </a:p>
        </p:txBody>
      </p:sp>
      <p:sp>
        <p:nvSpPr>
          <p:cNvPr id="7" name="Content Placeholder 2"/>
          <p:cNvSpPr txBox="1">
            <a:spLocks/>
          </p:cNvSpPr>
          <p:nvPr/>
        </p:nvSpPr>
        <p:spPr>
          <a:xfrm>
            <a:off x="609600" y="2339983"/>
            <a:ext cx="8077200"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800" dirty="0">
                <a:solidFill>
                  <a:schemeClr val="tx1"/>
                </a:solidFill>
              </a:rPr>
              <a:t>Click on the link to watch a video of her speech: </a:t>
            </a:r>
          </a:p>
          <a:p>
            <a:pPr algn="l">
              <a:spcBef>
                <a:spcPts val="0"/>
              </a:spcBef>
            </a:pPr>
            <a:r>
              <a:rPr lang="en-US" sz="2800" dirty="0">
                <a:solidFill>
                  <a:schemeClr val="tx1"/>
                </a:solidFill>
                <a:hlinkClick r:id="rId3"/>
              </a:rPr>
              <a:t>https://www.youtube.com/watch?v=u46HzTGVQhg</a:t>
            </a:r>
            <a:endParaRPr lang="en-US" sz="2800" dirty="0">
              <a:solidFill>
                <a:schemeClr val="tx1"/>
              </a:solidFill>
            </a:endParaRPr>
          </a:p>
        </p:txBody>
      </p:sp>
    </p:spTree>
    <p:extLst>
      <p:ext uri="{BB962C8B-B14F-4D97-AF65-F5344CB8AC3E}">
        <p14:creationId xmlns:p14="http://schemas.microsoft.com/office/powerpoint/2010/main" val="2255696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661976" y="729635"/>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Protest movement texts</a:t>
            </a:r>
          </a:p>
        </p:txBody>
      </p:sp>
      <p:sp>
        <p:nvSpPr>
          <p:cNvPr id="8" name="Content Placeholder 2"/>
          <p:cNvSpPr txBox="1">
            <a:spLocks/>
          </p:cNvSpPr>
          <p:nvPr/>
        </p:nvSpPr>
        <p:spPr>
          <a:xfrm>
            <a:off x="609599" y="1811339"/>
            <a:ext cx="8262939" cy="4497387"/>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342900" indent="-342900" algn="l">
              <a:buFont typeface="Arial" panose="020B0604020202020204" pitchFamily="34" charset="0"/>
              <a:buChar char="•"/>
            </a:pPr>
            <a:r>
              <a:rPr lang="en-US" sz="2000" b="1" dirty="0" smtClean="0">
                <a:solidFill>
                  <a:schemeClr val="tx1"/>
                </a:solidFill>
              </a:rPr>
              <a:t>Step 1: </a:t>
            </a:r>
            <a:r>
              <a:rPr lang="en-US" sz="2000" dirty="0" smtClean="0">
                <a:solidFill>
                  <a:schemeClr val="tx1"/>
                </a:solidFill>
              </a:rPr>
              <a:t>In groups, pick a text (any text type) from a protest movement, and write a few questions about the language of the text. See Activity 2.14 in your </a:t>
            </a:r>
            <a:r>
              <a:rPr lang="en-US" sz="2000" dirty="0" err="1" smtClean="0">
                <a:solidFill>
                  <a:schemeClr val="tx1"/>
                </a:solidFill>
              </a:rPr>
              <a:t>coursebook</a:t>
            </a:r>
            <a:r>
              <a:rPr lang="en-US" sz="2000" dirty="0" smtClean="0">
                <a:solidFill>
                  <a:schemeClr val="tx1"/>
                </a:solidFill>
              </a:rPr>
              <a:t> for a list of suggestions. </a:t>
            </a:r>
          </a:p>
          <a:p>
            <a:pPr marL="342900" indent="-342900" algn="l">
              <a:buFont typeface="Arial" panose="020B0604020202020204" pitchFamily="34" charset="0"/>
              <a:buChar char="•"/>
            </a:pPr>
            <a:r>
              <a:rPr lang="en-US" sz="2000" b="1" dirty="0" smtClean="0">
                <a:solidFill>
                  <a:schemeClr val="tx1"/>
                </a:solidFill>
              </a:rPr>
              <a:t>Step 2: </a:t>
            </a:r>
            <a:r>
              <a:rPr lang="en-US" sz="2000" dirty="0" smtClean="0">
                <a:solidFill>
                  <a:schemeClr val="tx1"/>
                </a:solidFill>
              </a:rPr>
              <a:t>Exchange texts and questions with another group. Each group should read the text they’ve been given and answer the questions about it.  </a:t>
            </a:r>
          </a:p>
          <a:p>
            <a:pPr marL="342900" indent="-342900" algn="l">
              <a:buFont typeface="Arial" panose="020B0604020202020204" pitchFamily="34" charset="0"/>
              <a:buChar char="•"/>
            </a:pPr>
            <a:r>
              <a:rPr lang="en-US" sz="2000" b="1" dirty="0" smtClean="0">
                <a:solidFill>
                  <a:schemeClr val="tx1"/>
                </a:solidFill>
              </a:rPr>
              <a:t>Step 3: </a:t>
            </a:r>
            <a:r>
              <a:rPr lang="en-US" sz="2000" dirty="0" smtClean="0">
                <a:solidFill>
                  <a:schemeClr val="tx1"/>
                </a:solidFill>
              </a:rPr>
              <a:t>Each group should then </a:t>
            </a:r>
            <a:r>
              <a:rPr lang="en-US" sz="2000" dirty="0" err="1" smtClean="0">
                <a:solidFill>
                  <a:schemeClr val="tx1"/>
                </a:solidFill>
              </a:rPr>
              <a:t>analyse</a:t>
            </a:r>
            <a:r>
              <a:rPr lang="en-US" sz="2000" dirty="0" smtClean="0">
                <a:solidFill>
                  <a:schemeClr val="tx1"/>
                </a:solidFill>
              </a:rPr>
              <a:t> their text and identify anything else about the language that wasn’t covered in the questions.</a:t>
            </a:r>
          </a:p>
          <a:p>
            <a:pPr marL="342900" indent="-342900" algn="l">
              <a:buFont typeface="Arial" panose="020B0604020202020204" pitchFamily="34" charset="0"/>
              <a:buChar char="•"/>
            </a:pPr>
            <a:r>
              <a:rPr lang="en-US" sz="2000" b="1" dirty="0" smtClean="0">
                <a:solidFill>
                  <a:schemeClr val="tx1"/>
                </a:solidFill>
              </a:rPr>
              <a:t>Step 4: </a:t>
            </a:r>
            <a:r>
              <a:rPr lang="en-US" sz="2000" dirty="0" smtClean="0">
                <a:solidFill>
                  <a:schemeClr val="tx1"/>
                </a:solidFill>
              </a:rPr>
              <a:t>Without doing any research, groups should consider how they think the text was received by its audience when it was written.  </a:t>
            </a:r>
          </a:p>
          <a:p>
            <a:pPr marL="342900" indent="-342900" algn="l">
              <a:buFont typeface="Arial" panose="020B0604020202020204" pitchFamily="34" charset="0"/>
              <a:buChar char="•"/>
            </a:pPr>
            <a:r>
              <a:rPr lang="en-US" sz="2000" b="1" dirty="0" smtClean="0">
                <a:solidFill>
                  <a:schemeClr val="tx1"/>
                </a:solidFill>
              </a:rPr>
              <a:t>Step 5: </a:t>
            </a:r>
            <a:r>
              <a:rPr lang="en-US" sz="2000" dirty="0" smtClean="0">
                <a:solidFill>
                  <a:schemeClr val="tx1"/>
                </a:solidFill>
              </a:rPr>
              <a:t>Each group should then provide contextual information (such as historical, biographical, social) to the other group about the text they selected.</a:t>
            </a:r>
          </a:p>
          <a:p>
            <a:pPr marL="342900" indent="-342900" algn="l">
              <a:buFont typeface="Arial" panose="020B0604020202020204" pitchFamily="34" charset="0"/>
              <a:buChar char="•"/>
            </a:pPr>
            <a:r>
              <a:rPr lang="en-US" sz="2000" b="1" dirty="0" smtClean="0">
                <a:solidFill>
                  <a:schemeClr val="tx1"/>
                </a:solidFill>
              </a:rPr>
              <a:t>Step 6: </a:t>
            </a:r>
            <a:r>
              <a:rPr lang="en-US" sz="2000" dirty="0" smtClean="0">
                <a:solidFill>
                  <a:schemeClr val="tx1"/>
                </a:solidFill>
              </a:rPr>
              <a:t>Provide additional information to the other group about the context, including how it was received. </a:t>
            </a:r>
            <a:endParaRPr lang="en-US" dirty="0" smtClean="0">
              <a:solidFill>
                <a:schemeClr val="tx1"/>
              </a:solidFill>
            </a:endParaRPr>
          </a:p>
        </p:txBody>
      </p:sp>
    </p:spTree>
    <p:extLst>
      <p:ext uri="{BB962C8B-B14F-4D97-AF65-F5344CB8AC3E}">
        <p14:creationId xmlns:p14="http://schemas.microsoft.com/office/powerpoint/2010/main" val="112300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7208" y="1851662"/>
            <a:ext cx="7986713" cy="4485262"/>
          </a:xfrm>
        </p:spPr>
        <p:txBody>
          <a:bodyPr>
            <a:noAutofit/>
          </a:bodyPr>
          <a:lstStyle/>
          <a:p>
            <a:pPr algn="l"/>
            <a:r>
              <a:rPr lang="en-US" sz="2400" dirty="0"/>
              <a:t>This presentation will take you through this process as a whole class </a:t>
            </a:r>
            <a:r>
              <a:rPr lang="en-US" sz="2400" dirty="0" smtClean="0"/>
              <a:t>exercise, </a:t>
            </a:r>
            <a:r>
              <a:rPr lang="en-US" sz="2400" dirty="0"/>
              <a:t>to help you understand the expectations of the assignment.</a:t>
            </a:r>
            <a:br>
              <a:rPr lang="en-US" sz="2400" dirty="0"/>
            </a:br>
            <a:r>
              <a:rPr lang="en-US" sz="1800" dirty="0"/>
              <a:t/>
            </a:r>
            <a:br>
              <a:rPr lang="en-US" sz="1800" dirty="0"/>
            </a:br>
            <a:r>
              <a:rPr lang="en-US" sz="2400" dirty="0"/>
              <a:t>The following slides give an example of what you should do in your groups</a:t>
            </a:r>
            <a:r>
              <a:rPr lang="en-US" sz="2400" dirty="0" smtClean="0"/>
              <a:t>.</a:t>
            </a:r>
            <a:br>
              <a:rPr lang="en-US" sz="2400" dirty="0" smtClean="0"/>
            </a:br>
            <a:r>
              <a:rPr lang="en-US" sz="1800" dirty="0" smtClean="0"/>
              <a:t/>
            </a:r>
            <a:br>
              <a:rPr lang="en-US" sz="1800" dirty="0" smtClean="0"/>
            </a:br>
            <a:r>
              <a:rPr lang="en-US" sz="2400" b="1" dirty="0"/>
              <a:t>Before beginning this activity and answering the questions on the following slides, please search for and, we suggest, print a transcript of the speech given by Emma Gonzalez during the March for Our Lives rally in Washington DC on 24th March 2018. The speech begins, "Six minutes and about twenty seconds."</a:t>
            </a:r>
            <a:endParaRPr lang="en-US" sz="2400" dirty="0"/>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233479" y="729635"/>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latin typeface="Calibri Light (Headings)"/>
              </a:rPr>
              <a:t>Example</a:t>
            </a:r>
            <a:endParaRPr lang="en-US" dirty="0">
              <a:latin typeface="Calibri Light (Headings)"/>
            </a:endParaRPr>
          </a:p>
        </p:txBody>
      </p:sp>
    </p:spTree>
    <p:extLst>
      <p:ext uri="{BB962C8B-B14F-4D97-AF65-F5344CB8AC3E}">
        <p14:creationId xmlns:p14="http://schemas.microsoft.com/office/powerpoint/2010/main" val="2255709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Questions 1 and 2</a:t>
            </a:r>
          </a:p>
        </p:txBody>
      </p:sp>
      <p:sp>
        <p:nvSpPr>
          <p:cNvPr id="7" name="Content Placeholder 2"/>
          <p:cNvSpPr txBox="1">
            <a:spLocks/>
          </p:cNvSpPr>
          <p:nvPr/>
        </p:nvSpPr>
        <p:spPr>
          <a:xfrm>
            <a:off x="609600" y="1811339"/>
            <a:ext cx="8177213"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800" b="1" dirty="0">
                <a:solidFill>
                  <a:schemeClr val="tx1"/>
                </a:solidFill>
              </a:rPr>
              <a:t>Question 1:</a:t>
            </a:r>
            <a:r>
              <a:rPr lang="en-US" sz="2800" dirty="0">
                <a:solidFill>
                  <a:schemeClr val="tx1"/>
                </a:solidFill>
              </a:rPr>
              <a:t> Why does the speaker open her speech by saying ‘Six minutes, and about 20 seconds’?</a:t>
            </a:r>
          </a:p>
          <a:p>
            <a:pPr algn="l"/>
            <a:endParaRPr lang="en-US" sz="2800" dirty="0">
              <a:solidFill>
                <a:schemeClr val="tx1"/>
              </a:solidFill>
            </a:endParaRPr>
          </a:p>
          <a:p>
            <a:pPr algn="l"/>
            <a:r>
              <a:rPr lang="en-US" sz="2800" b="1" dirty="0">
                <a:solidFill>
                  <a:schemeClr val="tx1"/>
                </a:solidFill>
              </a:rPr>
              <a:t>Question 2:</a:t>
            </a:r>
            <a:r>
              <a:rPr lang="en-US" sz="2800" dirty="0">
                <a:solidFill>
                  <a:schemeClr val="tx1"/>
                </a:solidFill>
              </a:rPr>
              <a:t> ‘touched by the cold grip of gun violence’ is a striking phrase. </a:t>
            </a:r>
            <a:r>
              <a:rPr lang="en-US" sz="2800" dirty="0" smtClean="0">
                <a:solidFill>
                  <a:schemeClr val="tx1"/>
                </a:solidFill>
              </a:rPr>
              <a:t>Why</a:t>
            </a:r>
            <a:r>
              <a:rPr lang="en-US" sz="2800" dirty="0">
                <a:solidFill>
                  <a:schemeClr val="tx1"/>
                </a:solidFill>
              </a:rPr>
              <a:t>? </a:t>
            </a:r>
            <a:r>
              <a:rPr lang="en-US" sz="2800" dirty="0" smtClean="0">
                <a:solidFill>
                  <a:schemeClr val="tx1"/>
                </a:solidFill>
              </a:rPr>
              <a:t>What </a:t>
            </a:r>
            <a:r>
              <a:rPr lang="en-US" sz="2800" dirty="0">
                <a:solidFill>
                  <a:schemeClr val="tx1"/>
                </a:solidFill>
              </a:rPr>
              <a:t>words create that striking </a:t>
            </a:r>
            <a:r>
              <a:rPr lang="en-US" sz="2800" dirty="0" smtClean="0">
                <a:solidFill>
                  <a:schemeClr val="tx1"/>
                </a:solidFill>
              </a:rPr>
              <a:t>image, </a:t>
            </a:r>
            <a:r>
              <a:rPr lang="en-US" sz="2800" dirty="0">
                <a:solidFill>
                  <a:schemeClr val="tx1"/>
                </a:solidFill>
              </a:rPr>
              <a:t>and what effect does it have on the audience?</a:t>
            </a:r>
          </a:p>
        </p:txBody>
      </p:sp>
    </p:spTree>
    <p:extLst>
      <p:ext uri="{BB962C8B-B14F-4D97-AF65-F5344CB8AC3E}">
        <p14:creationId xmlns:p14="http://schemas.microsoft.com/office/powerpoint/2010/main" val="1884883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Questions </a:t>
            </a:r>
            <a:r>
              <a:rPr lang="en-US" dirty="0" smtClean="0">
                <a:latin typeface="Calibri Light (Headings)"/>
              </a:rPr>
              <a:t>3 </a:t>
            </a:r>
            <a:r>
              <a:rPr lang="en-US" dirty="0">
                <a:latin typeface="Calibri Light (Headings)"/>
              </a:rPr>
              <a:t>and </a:t>
            </a:r>
            <a:r>
              <a:rPr lang="en-US" dirty="0" smtClean="0">
                <a:latin typeface="Calibri Light (Headings)"/>
              </a:rPr>
              <a:t>4</a:t>
            </a:r>
            <a:endParaRPr lang="en-US" dirty="0">
              <a:latin typeface="Calibri Light (Headings)"/>
            </a:endParaRPr>
          </a:p>
        </p:txBody>
      </p:sp>
      <p:sp>
        <p:nvSpPr>
          <p:cNvPr id="7" name="Content Placeholder 2"/>
          <p:cNvSpPr txBox="1">
            <a:spLocks/>
          </p:cNvSpPr>
          <p:nvPr/>
        </p:nvSpPr>
        <p:spPr>
          <a:xfrm>
            <a:off x="609600" y="1811339"/>
            <a:ext cx="8177213" cy="4497387"/>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lgn="l">
              <a:buFont typeface="Arial" panose="020B0604020202020204" pitchFamily="34" charset="0"/>
              <a:buChar char="•"/>
            </a:pPr>
            <a:r>
              <a:rPr lang="en-US" sz="2800" b="1" dirty="0">
                <a:solidFill>
                  <a:schemeClr val="tx1"/>
                </a:solidFill>
              </a:rPr>
              <a:t>Question </a:t>
            </a:r>
            <a:r>
              <a:rPr lang="en-US" sz="2800" b="1" dirty="0" smtClean="0">
                <a:solidFill>
                  <a:schemeClr val="tx1"/>
                </a:solidFill>
              </a:rPr>
              <a:t>3:</a:t>
            </a:r>
            <a:r>
              <a:rPr lang="en-US" sz="2800" dirty="0">
                <a:solidFill>
                  <a:schemeClr val="tx1"/>
                </a:solidFill>
              </a:rPr>
              <a:t> ‘For us, long, tearful, chaotic hours in the scorching afternoon sun were spent not knowing.’ </a:t>
            </a:r>
            <a:r>
              <a:rPr lang="en-US" sz="2800" dirty="0" smtClean="0">
                <a:solidFill>
                  <a:schemeClr val="tx1"/>
                </a:solidFill>
              </a:rPr>
              <a:t>What </a:t>
            </a:r>
            <a:r>
              <a:rPr lang="en-US" sz="2800" dirty="0">
                <a:solidFill>
                  <a:schemeClr val="tx1"/>
                </a:solidFill>
              </a:rPr>
              <a:t>image is created in this sentence?  Who is in the sun? </a:t>
            </a:r>
            <a:r>
              <a:rPr lang="en-US" sz="2800" dirty="0" smtClean="0">
                <a:solidFill>
                  <a:schemeClr val="tx1"/>
                </a:solidFill>
              </a:rPr>
              <a:t>What </a:t>
            </a:r>
            <a:r>
              <a:rPr lang="en-US" sz="2800" dirty="0">
                <a:solidFill>
                  <a:schemeClr val="tx1"/>
                </a:solidFill>
              </a:rPr>
              <a:t>don’t they know?</a:t>
            </a: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r>
              <a:rPr lang="en-US" sz="2800" b="1" dirty="0">
                <a:solidFill>
                  <a:schemeClr val="tx1"/>
                </a:solidFill>
              </a:rPr>
              <a:t>Question </a:t>
            </a:r>
            <a:r>
              <a:rPr lang="en-US" sz="2800" b="1" dirty="0" smtClean="0">
                <a:solidFill>
                  <a:schemeClr val="tx1"/>
                </a:solidFill>
              </a:rPr>
              <a:t>4:</a:t>
            </a:r>
            <a:r>
              <a:rPr lang="en-US" sz="2800" dirty="0">
                <a:solidFill>
                  <a:schemeClr val="tx1"/>
                </a:solidFill>
              </a:rPr>
              <a:t> When the speaker </a:t>
            </a:r>
            <a:r>
              <a:rPr lang="en-US" sz="2800" dirty="0" smtClean="0">
                <a:solidFill>
                  <a:schemeClr val="tx1"/>
                </a:solidFill>
              </a:rPr>
              <a:t>states, </a:t>
            </a:r>
            <a:r>
              <a:rPr lang="en-US" sz="2800" dirty="0">
                <a:solidFill>
                  <a:schemeClr val="tx1"/>
                </a:solidFill>
              </a:rPr>
              <a:t>‘No one could believe that there were bodies in that building waiting to be identified for over a day’, what is she referring </a:t>
            </a:r>
            <a:r>
              <a:rPr lang="en-US" sz="2800" dirty="0" smtClean="0">
                <a:solidFill>
                  <a:schemeClr val="tx1"/>
                </a:solidFill>
              </a:rPr>
              <a:t>to, </a:t>
            </a:r>
            <a:r>
              <a:rPr lang="en-US" sz="2800" dirty="0">
                <a:solidFill>
                  <a:schemeClr val="tx1"/>
                </a:solidFill>
              </a:rPr>
              <a:t>and why? What effect does that have on the audience listening?</a:t>
            </a:r>
          </a:p>
        </p:txBody>
      </p:sp>
    </p:spTree>
    <p:extLst>
      <p:ext uri="{BB962C8B-B14F-4D97-AF65-F5344CB8AC3E}">
        <p14:creationId xmlns:p14="http://schemas.microsoft.com/office/powerpoint/2010/main" val="106398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Questions </a:t>
            </a:r>
            <a:r>
              <a:rPr lang="en-US" dirty="0" smtClean="0">
                <a:latin typeface="Calibri Light (Headings)"/>
              </a:rPr>
              <a:t>5 </a:t>
            </a:r>
            <a:r>
              <a:rPr lang="en-US" dirty="0">
                <a:latin typeface="Calibri Light (Headings)"/>
              </a:rPr>
              <a:t>and </a:t>
            </a:r>
            <a:r>
              <a:rPr lang="en-US" dirty="0" smtClean="0">
                <a:latin typeface="Calibri Light (Headings)"/>
              </a:rPr>
              <a:t>6</a:t>
            </a:r>
            <a:endParaRPr lang="en-US" dirty="0">
              <a:latin typeface="Calibri Light (Headings)"/>
            </a:endParaRPr>
          </a:p>
        </p:txBody>
      </p:sp>
      <p:sp>
        <p:nvSpPr>
          <p:cNvPr id="7" name="Content Placeholder 2"/>
          <p:cNvSpPr txBox="1">
            <a:spLocks/>
          </p:cNvSpPr>
          <p:nvPr/>
        </p:nvSpPr>
        <p:spPr>
          <a:xfrm>
            <a:off x="609600" y="1811339"/>
            <a:ext cx="8177213"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lgn="l">
              <a:buFont typeface="Arial" panose="020B0604020202020204" pitchFamily="34" charset="0"/>
              <a:buChar char="•"/>
            </a:pPr>
            <a:r>
              <a:rPr lang="en-US" sz="2800" b="1" dirty="0">
                <a:solidFill>
                  <a:schemeClr val="tx1"/>
                </a:solidFill>
              </a:rPr>
              <a:t>Question </a:t>
            </a:r>
            <a:r>
              <a:rPr lang="en-US" sz="2800" b="1" dirty="0" smtClean="0">
                <a:solidFill>
                  <a:schemeClr val="tx1"/>
                </a:solidFill>
              </a:rPr>
              <a:t>5:</a:t>
            </a:r>
            <a:r>
              <a:rPr lang="en-US" sz="2800" dirty="0">
                <a:solidFill>
                  <a:schemeClr val="tx1"/>
                </a:solidFill>
              </a:rPr>
              <a:t> What does the speaker mean by ‘Six feet into the ground, six feet deep’? </a:t>
            </a:r>
            <a:r>
              <a:rPr lang="en-US" sz="2800" dirty="0" smtClean="0">
                <a:solidFill>
                  <a:schemeClr val="tx1"/>
                </a:solidFill>
              </a:rPr>
              <a:t>How </a:t>
            </a:r>
            <a:r>
              <a:rPr lang="en-US" sz="2800" dirty="0">
                <a:solidFill>
                  <a:schemeClr val="tx1"/>
                </a:solidFill>
              </a:rPr>
              <a:t>do you react to that statement? </a:t>
            </a:r>
            <a:r>
              <a:rPr lang="en-US" sz="2800" dirty="0" smtClean="0">
                <a:solidFill>
                  <a:schemeClr val="tx1"/>
                </a:solidFill>
              </a:rPr>
              <a:t>Why</a:t>
            </a:r>
            <a:r>
              <a:rPr lang="en-US" sz="2800" dirty="0">
                <a:solidFill>
                  <a:schemeClr val="tx1"/>
                </a:solidFill>
              </a:rPr>
              <a:t>?</a:t>
            </a: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r>
              <a:rPr lang="en-US" sz="2800" b="1" dirty="0">
                <a:solidFill>
                  <a:schemeClr val="tx1"/>
                </a:solidFill>
              </a:rPr>
              <a:t>Question </a:t>
            </a:r>
            <a:r>
              <a:rPr lang="en-US" sz="2800" b="1" dirty="0" smtClean="0">
                <a:solidFill>
                  <a:schemeClr val="tx1"/>
                </a:solidFill>
              </a:rPr>
              <a:t>6:</a:t>
            </a:r>
            <a:r>
              <a:rPr lang="en-US" sz="2800" dirty="0">
                <a:solidFill>
                  <a:schemeClr val="tx1"/>
                </a:solidFill>
              </a:rPr>
              <a:t> What makes this sentence powerful: ‘my friend Carmen would never complain to me about piano practice’? </a:t>
            </a:r>
            <a:r>
              <a:rPr lang="en-US" sz="2800" dirty="0" smtClean="0">
                <a:solidFill>
                  <a:schemeClr val="tx1"/>
                </a:solidFill>
              </a:rPr>
              <a:t>Why</a:t>
            </a:r>
            <a:r>
              <a:rPr lang="en-US" sz="2800" dirty="0">
                <a:solidFill>
                  <a:schemeClr val="tx1"/>
                </a:solidFill>
              </a:rPr>
              <a:t>?</a:t>
            </a:r>
          </a:p>
        </p:txBody>
      </p:sp>
    </p:spTree>
    <p:extLst>
      <p:ext uri="{BB962C8B-B14F-4D97-AF65-F5344CB8AC3E}">
        <p14:creationId xmlns:p14="http://schemas.microsoft.com/office/powerpoint/2010/main" val="3583645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Questions </a:t>
            </a:r>
            <a:r>
              <a:rPr lang="en-US" dirty="0" smtClean="0">
                <a:latin typeface="Calibri Light (Headings)"/>
              </a:rPr>
              <a:t>7, 8 </a:t>
            </a:r>
            <a:r>
              <a:rPr lang="en-US" dirty="0">
                <a:latin typeface="Calibri Light (Headings)"/>
              </a:rPr>
              <a:t>and </a:t>
            </a:r>
            <a:r>
              <a:rPr lang="en-US" dirty="0" smtClean="0">
                <a:latin typeface="Calibri Light (Headings)"/>
              </a:rPr>
              <a:t>9</a:t>
            </a:r>
            <a:endParaRPr lang="en-US" dirty="0">
              <a:latin typeface="Calibri Light (Headings)"/>
            </a:endParaRPr>
          </a:p>
        </p:txBody>
      </p:sp>
      <p:sp>
        <p:nvSpPr>
          <p:cNvPr id="7" name="Content Placeholder 2"/>
          <p:cNvSpPr txBox="1">
            <a:spLocks/>
          </p:cNvSpPr>
          <p:nvPr/>
        </p:nvSpPr>
        <p:spPr>
          <a:xfrm>
            <a:off x="609600" y="1811339"/>
            <a:ext cx="8177213" cy="4497387"/>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457200" indent="-457200" algn="l">
              <a:buFont typeface="Arial" panose="020B0604020202020204" pitchFamily="34" charset="0"/>
              <a:buChar char="•"/>
            </a:pPr>
            <a:r>
              <a:rPr lang="en-US" sz="2400" b="1" dirty="0">
                <a:solidFill>
                  <a:schemeClr val="tx1"/>
                </a:solidFill>
              </a:rPr>
              <a:t>Question </a:t>
            </a:r>
            <a:r>
              <a:rPr lang="en-US" sz="2400" b="1" dirty="0" smtClean="0">
                <a:solidFill>
                  <a:schemeClr val="tx1"/>
                </a:solidFill>
              </a:rPr>
              <a:t>7:</a:t>
            </a:r>
            <a:r>
              <a:rPr lang="en-US" sz="2400" dirty="0">
                <a:solidFill>
                  <a:schemeClr val="tx1"/>
                </a:solidFill>
              </a:rPr>
              <a:t> ‘Since the time that I came out here, it has been six minutes and 20 seconds.’ </a:t>
            </a:r>
            <a:r>
              <a:rPr lang="en-US" sz="2400" dirty="0" smtClean="0">
                <a:solidFill>
                  <a:schemeClr val="tx1"/>
                </a:solidFill>
              </a:rPr>
              <a:t>What </a:t>
            </a:r>
            <a:r>
              <a:rPr lang="en-US" sz="2400" dirty="0">
                <a:solidFill>
                  <a:schemeClr val="tx1"/>
                </a:solidFill>
              </a:rPr>
              <a:t>happened right before this</a:t>
            </a:r>
            <a:r>
              <a:rPr lang="en-US" sz="2400" dirty="0" smtClean="0">
                <a:solidFill>
                  <a:schemeClr val="tx1"/>
                </a:solidFill>
              </a:rPr>
              <a:t>? </a:t>
            </a:r>
            <a:r>
              <a:rPr lang="en-US" sz="2400" dirty="0">
                <a:solidFill>
                  <a:schemeClr val="tx1"/>
                </a:solidFill>
              </a:rPr>
              <a:t>How do you know this? </a:t>
            </a:r>
            <a:endParaRPr lang="en-US" sz="2400" dirty="0" smtClean="0">
              <a:solidFill>
                <a:schemeClr val="tx1"/>
              </a:solidFill>
            </a:endParaRPr>
          </a:p>
          <a:p>
            <a:pPr marL="457200" indent="-457200" algn="l">
              <a:buFont typeface="Arial" panose="020B0604020202020204" pitchFamily="34" charset="0"/>
              <a:buChar char="•"/>
            </a:pPr>
            <a:endParaRPr lang="en-US" sz="1100" dirty="0" smtClean="0">
              <a:solidFill>
                <a:schemeClr val="tx1"/>
              </a:solidFill>
            </a:endParaRPr>
          </a:p>
          <a:p>
            <a:pPr marL="457200" indent="-457200" algn="l">
              <a:buFont typeface="Arial" panose="020B0604020202020204" pitchFamily="34" charset="0"/>
              <a:buChar char="•"/>
            </a:pPr>
            <a:r>
              <a:rPr lang="en-US" sz="2400" b="1" dirty="0" smtClean="0">
                <a:solidFill>
                  <a:schemeClr val="tx1"/>
                </a:solidFill>
              </a:rPr>
              <a:t>Question 8:</a:t>
            </a:r>
            <a:r>
              <a:rPr lang="en-US" sz="2400" dirty="0">
                <a:solidFill>
                  <a:schemeClr val="tx1"/>
                </a:solidFill>
              </a:rPr>
              <a:t> How does the </a:t>
            </a:r>
            <a:r>
              <a:rPr lang="en-US" sz="2400" dirty="0" smtClean="0">
                <a:solidFill>
                  <a:schemeClr val="tx1"/>
                </a:solidFill>
              </a:rPr>
              <a:t>speaker’s </a:t>
            </a:r>
            <a:r>
              <a:rPr lang="en-US" sz="2400" dirty="0">
                <a:solidFill>
                  <a:schemeClr val="tx1"/>
                </a:solidFill>
              </a:rPr>
              <a:t>tone change in the speech? </a:t>
            </a:r>
            <a:r>
              <a:rPr lang="en-US" sz="2400" dirty="0" smtClean="0">
                <a:solidFill>
                  <a:schemeClr val="tx1"/>
                </a:solidFill>
              </a:rPr>
              <a:t>Refer </a:t>
            </a:r>
            <a:r>
              <a:rPr lang="en-US" sz="2400" dirty="0">
                <a:solidFill>
                  <a:schemeClr val="tx1"/>
                </a:solidFill>
              </a:rPr>
              <a:t>to this sentence in particular: ‘The shooter has ceased shooting, and will soon abandon his rifle, blend in with the students as they escape, and walk free for an hour before </a:t>
            </a:r>
            <a:r>
              <a:rPr lang="en-US" sz="2400" dirty="0" smtClean="0">
                <a:solidFill>
                  <a:schemeClr val="tx1"/>
                </a:solidFill>
              </a:rPr>
              <a:t>arrest.’ </a:t>
            </a:r>
          </a:p>
          <a:p>
            <a:pPr marL="457200" indent="-457200" algn="l">
              <a:buFont typeface="Arial" panose="020B0604020202020204" pitchFamily="34" charset="0"/>
              <a:buChar char="•"/>
            </a:pPr>
            <a:endParaRPr lang="en-US" sz="900" dirty="0" smtClean="0">
              <a:solidFill>
                <a:schemeClr val="tx1"/>
              </a:solidFill>
            </a:endParaRPr>
          </a:p>
          <a:p>
            <a:pPr marL="457200" indent="-457200" algn="l">
              <a:buFont typeface="Arial" panose="020B0604020202020204" pitchFamily="34" charset="0"/>
              <a:buChar char="•"/>
            </a:pPr>
            <a:r>
              <a:rPr lang="en-GB" sz="2400" b="1" dirty="0" smtClean="0">
                <a:solidFill>
                  <a:schemeClr val="tx1"/>
                </a:solidFill>
              </a:rPr>
              <a:t>Question </a:t>
            </a:r>
            <a:r>
              <a:rPr lang="en-GB" sz="2400" b="1" dirty="0">
                <a:solidFill>
                  <a:schemeClr val="tx1"/>
                </a:solidFill>
              </a:rPr>
              <a:t>9: </a:t>
            </a:r>
            <a:r>
              <a:rPr lang="en-GB" sz="2400" dirty="0">
                <a:solidFill>
                  <a:schemeClr val="tx1"/>
                </a:solidFill>
              </a:rPr>
              <a:t>Analyse the language, tone and sentence structure in the last sentence of the text: ‘Fight for your lives before </a:t>
            </a:r>
            <a:r>
              <a:rPr lang="en-GB" sz="2400" dirty="0" smtClean="0">
                <a:solidFill>
                  <a:schemeClr val="tx1"/>
                </a:solidFill>
              </a:rPr>
              <a:t>it’s </a:t>
            </a:r>
            <a:r>
              <a:rPr lang="en-GB" sz="2400" dirty="0">
                <a:solidFill>
                  <a:schemeClr val="tx1"/>
                </a:solidFill>
              </a:rPr>
              <a:t>someone </a:t>
            </a:r>
            <a:r>
              <a:rPr lang="en-GB" sz="2400" dirty="0" smtClean="0">
                <a:solidFill>
                  <a:schemeClr val="tx1"/>
                </a:solidFill>
              </a:rPr>
              <a:t>else’s job.’</a:t>
            </a:r>
            <a:endParaRPr lang="en-US" sz="2400" dirty="0">
              <a:solidFill>
                <a:schemeClr val="tx1"/>
              </a:solidFill>
            </a:endParaRPr>
          </a:p>
        </p:txBody>
      </p:sp>
    </p:spTree>
    <p:extLst>
      <p:ext uri="{BB962C8B-B14F-4D97-AF65-F5344CB8AC3E}">
        <p14:creationId xmlns:p14="http://schemas.microsoft.com/office/powerpoint/2010/main" val="807474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Extra </a:t>
            </a:r>
            <a:r>
              <a:rPr lang="en-US" dirty="0" smtClean="0">
                <a:latin typeface="Calibri Light (Headings)"/>
              </a:rPr>
              <a:t>analysis</a:t>
            </a:r>
            <a:endParaRPr lang="en-US" dirty="0">
              <a:latin typeface="Calibri Light (Headings)"/>
            </a:endParaRPr>
          </a:p>
        </p:txBody>
      </p:sp>
      <p:sp>
        <p:nvSpPr>
          <p:cNvPr id="7" name="Content Placeholder 2"/>
          <p:cNvSpPr txBox="1">
            <a:spLocks/>
          </p:cNvSpPr>
          <p:nvPr/>
        </p:nvSpPr>
        <p:spPr>
          <a:xfrm>
            <a:off x="609600" y="1811339"/>
            <a:ext cx="8120063" cy="4497387"/>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r>
              <a:rPr lang="en-US" sz="2800" dirty="0">
                <a:solidFill>
                  <a:schemeClr val="tx1"/>
                </a:solidFill>
              </a:rPr>
              <a:t>What else is there to </a:t>
            </a:r>
            <a:r>
              <a:rPr lang="en-US" sz="2800" dirty="0" err="1">
                <a:solidFill>
                  <a:schemeClr val="tx1"/>
                </a:solidFill>
              </a:rPr>
              <a:t>analyse</a:t>
            </a:r>
            <a:r>
              <a:rPr lang="en-US" sz="2800" dirty="0">
                <a:solidFill>
                  <a:schemeClr val="tx1"/>
                </a:solidFill>
              </a:rPr>
              <a:t> that isn’t covered in the questions? </a:t>
            </a:r>
            <a:r>
              <a:rPr lang="en-US" sz="2800" dirty="0" smtClean="0">
                <a:solidFill>
                  <a:schemeClr val="tx1"/>
                </a:solidFill>
              </a:rPr>
              <a:t>Think </a:t>
            </a:r>
            <a:r>
              <a:rPr lang="en-US" sz="2800" dirty="0">
                <a:solidFill>
                  <a:schemeClr val="tx1"/>
                </a:solidFill>
              </a:rPr>
              <a:t>about:</a:t>
            </a:r>
          </a:p>
          <a:p>
            <a:pPr marL="914400" lvl="1" indent="-457200" algn="l">
              <a:buFont typeface="Arial" panose="020B0604020202020204" pitchFamily="34" charset="0"/>
              <a:buChar char="•"/>
            </a:pPr>
            <a:r>
              <a:rPr lang="en-US" dirty="0">
                <a:solidFill>
                  <a:schemeClr val="tx1"/>
                </a:solidFill>
              </a:rPr>
              <a:t>the structure of the text</a:t>
            </a:r>
          </a:p>
          <a:p>
            <a:pPr marL="914400" lvl="1" indent="-457200" algn="l">
              <a:buFont typeface="Arial" panose="020B0604020202020204" pitchFamily="34" charset="0"/>
              <a:buChar char="•"/>
            </a:pPr>
            <a:r>
              <a:rPr lang="en-US" dirty="0">
                <a:solidFill>
                  <a:schemeClr val="tx1"/>
                </a:solidFill>
              </a:rPr>
              <a:t>the shifts in tone</a:t>
            </a:r>
          </a:p>
          <a:p>
            <a:pPr marL="914400" lvl="1" indent="-457200" algn="l">
              <a:buFont typeface="Arial" panose="020B0604020202020204" pitchFamily="34" charset="0"/>
              <a:buChar char="•"/>
            </a:pPr>
            <a:r>
              <a:rPr lang="en-US" dirty="0">
                <a:solidFill>
                  <a:schemeClr val="tx1"/>
                </a:solidFill>
              </a:rPr>
              <a:t>other images</a:t>
            </a:r>
          </a:p>
          <a:p>
            <a:pPr marL="914400" lvl="1" indent="-457200" algn="l">
              <a:buFont typeface="Arial" panose="020B0604020202020204" pitchFamily="34" charset="0"/>
              <a:buChar char="•"/>
            </a:pPr>
            <a:r>
              <a:rPr lang="en-US" dirty="0">
                <a:solidFill>
                  <a:schemeClr val="tx1"/>
                </a:solidFill>
              </a:rPr>
              <a:t>the use of anecdotes and personal stories</a:t>
            </a:r>
          </a:p>
          <a:p>
            <a:pPr marL="914400" lvl="1" indent="-457200" algn="l">
              <a:buFont typeface="Arial" panose="020B0604020202020204" pitchFamily="34" charset="0"/>
              <a:buChar char="•"/>
            </a:pPr>
            <a:r>
              <a:rPr lang="en-US" dirty="0">
                <a:solidFill>
                  <a:schemeClr val="tx1"/>
                </a:solidFill>
              </a:rPr>
              <a:t>anything else you think is </a:t>
            </a:r>
            <a:r>
              <a:rPr lang="en-US" dirty="0" smtClean="0">
                <a:solidFill>
                  <a:schemeClr val="tx1"/>
                </a:solidFill>
              </a:rPr>
              <a:t>important.</a:t>
            </a:r>
            <a:endParaRPr lang="en-US" dirty="0">
              <a:solidFill>
                <a:schemeClr val="tx1"/>
              </a:solidFill>
            </a:endParaRPr>
          </a:p>
          <a:p>
            <a:pPr lvl="1" algn="l"/>
            <a:endParaRPr lang="en-US" dirty="0">
              <a:solidFill>
                <a:schemeClr val="tx1"/>
              </a:solidFill>
            </a:endParaRPr>
          </a:p>
        </p:txBody>
      </p:sp>
    </p:spTree>
    <p:extLst>
      <p:ext uri="{BB962C8B-B14F-4D97-AF65-F5344CB8AC3E}">
        <p14:creationId xmlns:p14="http://schemas.microsoft.com/office/powerpoint/2010/main" val="9608915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42951" y="2057400"/>
            <a:ext cx="8015285" cy="1028404"/>
          </a:xfrm>
        </p:spPr>
        <p:txBody>
          <a:bodyPr>
            <a:normAutofit fontScale="90000"/>
          </a:bodyPr>
          <a:lstStyle/>
          <a:p>
            <a:pPr algn="l"/>
            <a:r>
              <a:rPr lang="en-US" sz="2800" dirty="0" smtClean="0">
                <a:latin typeface="Calibri (Body)"/>
              </a:rPr>
              <a:t>•	How </a:t>
            </a:r>
            <a:r>
              <a:rPr lang="en-US" sz="2800" dirty="0">
                <a:latin typeface="Calibri (Body)"/>
              </a:rPr>
              <a:t>do you think the text was received</a:t>
            </a:r>
            <a:r>
              <a:rPr lang="en-US" sz="2800" dirty="0" smtClean="0">
                <a:latin typeface="Calibri (Body)"/>
              </a:rPr>
              <a:t>? </a:t>
            </a:r>
            <a:r>
              <a:rPr lang="en-US" sz="2800" dirty="0">
                <a:latin typeface="Calibri (Body)"/>
              </a:rPr>
              <a:t>Why?</a:t>
            </a:r>
            <a:br>
              <a:rPr lang="en-US" sz="2800" dirty="0">
                <a:latin typeface="Calibri (Body)"/>
              </a:rPr>
            </a:br>
            <a:r>
              <a:rPr lang="en-US" sz="2800" dirty="0">
                <a:latin typeface="Calibri (Body)"/>
              </a:rPr>
              <a:t>•	What evidence do you have for that claim?</a:t>
            </a:r>
          </a:p>
        </p:txBody>
      </p:sp>
      <p:sp>
        <p:nvSpPr>
          <p:cNvPr id="3" name="Subtitle 2"/>
          <p:cNvSpPr>
            <a:spLocks noGrp="1"/>
          </p:cNvSpPr>
          <p:nvPr>
            <p:ph type="subTitle" idx="1"/>
          </p:nvPr>
        </p:nvSpPr>
        <p:spPr>
          <a:xfrm>
            <a:off x="168794" y="6486265"/>
            <a:ext cx="8289406" cy="176826"/>
          </a:xfrm>
        </p:spPr>
        <p:txBody>
          <a:bodyPr>
            <a:normAutofit fontScale="92500" lnSpcReduction="20000"/>
          </a:bodyPr>
          <a:lstStyle/>
          <a:p>
            <a:pPr algn="l"/>
            <a:r>
              <a:rPr lang="en-US" sz="800" dirty="0">
                <a:solidFill>
                  <a:schemeClr val="tx1"/>
                </a:solidFill>
              </a:rPr>
              <a:t>© Cambridge University Press </a:t>
            </a:r>
            <a:r>
              <a:rPr lang="en-US" sz="800" dirty="0" smtClean="0">
                <a:solidFill>
                  <a:schemeClr val="tx1"/>
                </a:solidFill>
              </a:rPr>
              <a:t>201</a:t>
            </a:r>
            <a:r>
              <a:rPr lang="en-GB" sz="800" dirty="0" smtClean="0">
                <a:solidFill>
                  <a:schemeClr val="tx1"/>
                </a:solidFill>
              </a:rPr>
              <a:t>9</a:t>
            </a:r>
            <a:endParaRPr lang="en-GB" sz="800" dirty="0">
              <a:solidFill>
                <a:schemeClr val="tx1"/>
              </a:solidFill>
            </a:endParaRPr>
          </a:p>
          <a:p>
            <a:endParaRPr lang="en-US" sz="800" dirty="0">
              <a:solidFill>
                <a:schemeClr val="tx1"/>
              </a:solidFill>
            </a:endParaRPr>
          </a:p>
        </p:txBody>
      </p:sp>
      <p:pic>
        <p:nvPicPr>
          <p:cNvPr id="6" name="Picture 5">
            <a:extLst>
              <a:ext uri="{FF2B5EF4-FFF2-40B4-BE49-F238E27FC236}">
                <a16:creationId xmlns="" xmlns:a16="http://schemas.microsoft.com/office/drawing/2014/main" id="{781904EB-909E-3847-9C9F-04BB54080255}"/>
              </a:ext>
            </a:extLst>
          </p:cNvPr>
          <p:cNvPicPr>
            <a:picLocks noChangeAspect="1"/>
          </p:cNvPicPr>
          <p:nvPr/>
        </p:nvPicPr>
        <p:blipFill>
          <a:blip r:embed="rId2"/>
          <a:stretch>
            <a:fillRect/>
          </a:stretch>
        </p:blipFill>
        <p:spPr>
          <a:xfrm>
            <a:off x="0" y="0"/>
            <a:ext cx="9144000" cy="609600"/>
          </a:xfrm>
          <a:prstGeom prst="rect">
            <a:avLst/>
          </a:prstGeom>
        </p:spPr>
      </p:pic>
      <p:sp>
        <p:nvSpPr>
          <p:cNvPr id="5" name="Title 1"/>
          <p:cNvSpPr txBox="1">
            <a:spLocks/>
          </p:cNvSpPr>
          <p:nvPr/>
        </p:nvSpPr>
        <p:spPr>
          <a:xfrm>
            <a:off x="-1147761" y="715966"/>
            <a:ext cx="109728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latin typeface="Calibri Light (Headings)"/>
              </a:rPr>
              <a:t>Context of reception</a:t>
            </a:r>
          </a:p>
        </p:txBody>
      </p:sp>
    </p:spTree>
    <p:extLst>
      <p:ext uri="{BB962C8B-B14F-4D97-AF65-F5344CB8AC3E}">
        <p14:creationId xmlns:p14="http://schemas.microsoft.com/office/powerpoint/2010/main" val="2982242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TotalTime>
  <Words>813</Words>
  <Application>Microsoft Office PowerPoint</Application>
  <PresentationFormat>On-screen Show (4:3)</PresentationFormat>
  <Paragraphs>71</Paragraphs>
  <Slides>13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(Body)</vt:lpstr>
      <vt:lpstr>Calibri Light (Headings)</vt:lpstr>
      <vt:lpstr>Office Theme</vt:lpstr>
      <vt:lpstr>PowerPoint Presentation</vt:lpstr>
      <vt:lpstr>PowerPoint Presentation</vt:lpstr>
      <vt:lpstr>This presentation will take you through this process as a whole class exercise, to help you understand the expectations of the assignment.  The following slides give an example of what you should do in your groups.  Before beginning this activity and answering the questions on the following slides, please search for and, we suggest, print a transcript of the speech given by Emma Gonzalez during the March for Our Lives rally in Washington DC on 24th March 2018. The speech begins, "Six minutes and about twenty seconds."</vt:lpstr>
      <vt:lpstr>PowerPoint Presentation</vt:lpstr>
      <vt:lpstr>PowerPoint Presentation</vt:lpstr>
      <vt:lpstr>PowerPoint Presentation</vt:lpstr>
      <vt:lpstr>PowerPoint Presentation</vt:lpstr>
      <vt:lpstr>PowerPoint Presentation</vt:lpstr>
      <vt:lpstr>• How do you think the text was received? Why? • What evidence do you have for that claim?</vt:lpstr>
      <vt:lpstr>PowerPoint Presentation</vt:lpstr>
      <vt:lpstr>PowerPoint Presentation</vt:lpstr>
      <vt:lpstr>PowerPoint Presentation</vt:lpstr>
      <vt:lpstr>PowerPoint Presentation</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Coles</dc:creator>
  <cp:lastModifiedBy>Prabhakaran Pandian</cp:lastModifiedBy>
  <cp:revision>64</cp:revision>
  <cp:lastPrinted>2019-07-31T09:09:01Z</cp:lastPrinted>
  <dcterms:created xsi:type="dcterms:W3CDTF">2015-10-09T19:32:27Z</dcterms:created>
  <dcterms:modified xsi:type="dcterms:W3CDTF">2019-07-31T09:09:13Z</dcterms:modified>
</cp:coreProperties>
</file>