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69" r:id="rId5"/>
    <p:sldId id="270" r:id="rId6"/>
    <p:sldId id="271" r:id="rId7"/>
    <p:sldId id="272" r:id="rId8"/>
    <p:sldId id="273" r:id="rId9"/>
    <p:sldId id="259" r:id="rId10"/>
  </p:sldIdLst>
  <p:sldSz cx="9144000" cy="6858000" type="screen4x3"/>
  <p:notesSz cx="6400800" cy="86868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D252B"/>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786"/>
    <p:restoredTop sz="94649"/>
  </p:normalViewPr>
  <p:slideViewPr>
    <p:cSldViewPr snapToGrid="0" snapToObjects="1">
      <p:cViewPr varScale="1">
        <p:scale>
          <a:sx n="67" d="100"/>
          <a:sy n="67" d="100"/>
        </p:scale>
        <p:origin x="1470" y="60"/>
      </p:cViewPr>
      <p:guideLst>
        <p:guide orient="horz" pos="2160"/>
        <p:guide pos="2880"/>
      </p:guideLst>
    </p:cSldViewPr>
  </p:slideViewPr>
  <p:notesTextViewPr>
    <p:cViewPr>
      <p:scale>
        <a:sx n="400" d="100"/>
        <a:sy n="4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
        <p:nvSpPr>
          <p:cNvPr id="4" name="Date Placeholder 3"/>
          <p:cNvSpPr>
            <a:spLocks noGrp="1"/>
          </p:cNvSpPr>
          <p:nvPr>
            <p:ph type="dt" sz="half" idx="10"/>
          </p:nvPr>
        </p:nvSpPr>
        <p:spPr/>
        <p:txBody>
          <a:bodyPr/>
          <a:lstStyle/>
          <a:p>
            <a:fld id="{6A6C5F76-0CDA-5B43-9CCE-96E5C9CCAB87}" type="datetimeFigureOut">
              <a:rPr lang="en-US" smtClean="0"/>
              <a:t>7/8/2019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29B792-A2E6-D04B-89A5-CD76D22AA531}" type="slidenum">
              <a:rPr lang="en-US" smtClean="0"/>
              <a:t>‹#›</a:t>
            </a:fld>
            <a:endParaRPr lang="en-US"/>
          </a:p>
        </p:txBody>
      </p:sp>
    </p:spTree>
    <p:extLst>
      <p:ext uri="{BB962C8B-B14F-4D97-AF65-F5344CB8AC3E}">
        <p14:creationId xmlns:p14="http://schemas.microsoft.com/office/powerpoint/2010/main" val="154518260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6A6C5F76-0CDA-5B43-9CCE-96E5C9CCAB87}" type="datetimeFigureOut">
              <a:rPr lang="en-US" smtClean="0"/>
              <a:t>7/8/2019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29B792-A2E6-D04B-89A5-CD76D22AA531}" type="slidenum">
              <a:rPr lang="en-US" smtClean="0"/>
              <a:t>‹#›</a:t>
            </a:fld>
            <a:endParaRPr lang="en-US"/>
          </a:p>
        </p:txBody>
      </p:sp>
    </p:spTree>
    <p:extLst>
      <p:ext uri="{BB962C8B-B14F-4D97-AF65-F5344CB8AC3E}">
        <p14:creationId xmlns:p14="http://schemas.microsoft.com/office/powerpoint/2010/main" val="27238657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6A6C5F76-0CDA-5B43-9CCE-96E5C9CCAB87}" type="datetimeFigureOut">
              <a:rPr lang="en-US" smtClean="0"/>
              <a:t>7/8/2019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29B792-A2E6-D04B-89A5-CD76D22AA531}" type="slidenum">
              <a:rPr lang="en-US" smtClean="0"/>
              <a:t>‹#›</a:t>
            </a:fld>
            <a:endParaRPr lang="en-US"/>
          </a:p>
        </p:txBody>
      </p:sp>
    </p:spTree>
    <p:extLst>
      <p:ext uri="{BB962C8B-B14F-4D97-AF65-F5344CB8AC3E}">
        <p14:creationId xmlns:p14="http://schemas.microsoft.com/office/powerpoint/2010/main" val="38726084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6A6C5F76-0CDA-5B43-9CCE-96E5C9CCAB87}" type="datetimeFigureOut">
              <a:rPr lang="en-US" smtClean="0"/>
              <a:t>7/8/2019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29B792-A2E6-D04B-89A5-CD76D22AA531}" type="slidenum">
              <a:rPr lang="en-US" smtClean="0"/>
              <a:t>‹#›</a:t>
            </a:fld>
            <a:endParaRPr lang="en-US"/>
          </a:p>
        </p:txBody>
      </p:sp>
    </p:spTree>
    <p:extLst>
      <p:ext uri="{BB962C8B-B14F-4D97-AF65-F5344CB8AC3E}">
        <p14:creationId xmlns:p14="http://schemas.microsoft.com/office/powerpoint/2010/main" val="37878090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6A6C5F76-0CDA-5B43-9CCE-96E5C9CCAB87}" type="datetimeFigureOut">
              <a:rPr lang="en-US" smtClean="0"/>
              <a:t>7/8/2019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29B792-A2E6-D04B-89A5-CD76D22AA531}" type="slidenum">
              <a:rPr lang="en-US" smtClean="0"/>
              <a:t>‹#›</a:t>
            </a:fld>
            <a:endParaRPr lang="en-US"/>
          </a:p>
        </p:txBody>
      </p:sp>
    </p:spTree>
    <p:extLst>
      <p:ext uri="{BB962C8B-B14F-4D97-AF65-F5344CB8AC3E}">
        <p14:creationId xmlns:p14="http://schemas.microsoft.com/office/powerpoint/2010/main" val="9951519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p:cNvSpPr>
            <a:spLocks noGrp="1"/>
          </p:cNvSpPr>
          <p:nvPr>
            <p:ph type="dt" sz="half" idx="10"/>
          </p:nvPr>
        </p:nvSpPr>
        <p:spPr/>
        <p:txBody>
          <a:bodyPr/>
          <a:lstStyle/>
          <a:p>
            <a:fld id="{6A6C5F76-0CDA-5B43-9CCE-96E5C9CCAB87}" type="datetimeFigureOut">
              <a:rPr lang="en-US" smtClean="0"/>
              <a:t>7/8/2019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D29B792-A2E6-D04B-89A5-CD76D22AA531}" type="slidenum">
              <a:rPr lang="en-US" smtClean="0"/>
              <a:t>‹#›</a:t>
            </a:fld>
            <a:endParaRPr lang="en-US"/>
          </a:p>
        </p:txBody>
      </p:sp>
    </p:spTree>
    <p:extLst>
      <p:ext uri="{BB962C8B-B14F-4D97-AF65-F5344CB8AC3E}">
        <p14:creationId xmlns:p14="http://schemas.microsoft.com/office/powerpoint/2010/main" val="16129594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p:cNvSpPr>
            <a:spLocks noGrp="1"/>
          </p:cNvSpPr>
          <p:nvPr>
            <p:ph type="dt" sz="half" idx="10"/>
          </p:nvPr>
        </p:nvSpPr>
        <p:spPr/>
        <p:txBody>
          <a:bodyPr/>
          <a:lstStyle/>
          <a:p>
            <a:fld id="{6A6C5F76-0CDA-5B43-9CCE-96E5C9CCAB87}" type="datetimeFigureOut">
              <a:rPr lang="en-US" smtClean="0"/>
              <a:t>7/8/2019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D29B792-A2E6-D04B-89A5-CD76D22AA531}" type="slidenum">
              <a:rPr lang="en-US" smtClean="0"/>
              <a:t>‹#›</a:t>
            </a:fld>
            <a:endParaRPr lang="en-US"/>
          </a:p>
        </p:txBody>
      </p:sp>
    </p:spTree>
    <p:extLst>
      <p:ext uri="{BB962C8B-B14F-4D97-AF65-F5344CB8AC3E}">
        <p14:creationId xmlns:p14="http://schemas.microsoft.com/office/powerpoint/2010/main" val="17461215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2"/>
          <p:cNvSpPr>
            <a:spLocks noGrp="1"/>
          </p:cNvSpPr>
          <p:nvPr>
            <p:ph type="dt" sz="half" idx="10"/>
          </p:nvPr>
        </p:nvSpPr>
        <p:spPr/>
        <p:txBody>
          <a:bodyPr/>
          <a:lstStyle/>
          <a:p>
            <a:fld id="{6A6C5F76-0CDA-5B43-9CCE-96E5C9CCAB87}" type="datetimeFigureOut">
              <a:rPr lang="en-US" smtClean="0"/>
              <a:t>7/8/2019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D29B792-A2E6-D04B-89A5-CD76D22AA531}" type="slidenum">
              <a:rPr lang="en-US" smtClean="0"/>
              <a:t>‹#›</a:t>
            </a:fld>
            <a:endParaRPr lang="en-US"/>
          </a:p>
        </p:txBody>
      </p:sp>
    </p:spTree>
    <p:extLst>
      <p:ext uri="{BB962C8B-B14F-4D97-AF65-F5344CB8AC3E}">
        <p14:creationId xmlns:p14="http://schemas.microsoft.com/office/powerpoint/2010/main" val="333862899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A6C5F76-0CDA-5B43-9CCE-96E5C9CCAB87}" type="datetimeFigureOut">
              <a:rPr lang="en-US" smtClean="0"/>
              <a:t>7/8/2019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D29B792-A2E6-D04B-89A5-CD76D22AA531}" type="slidenum">
              <a:rPr lang="en-US" smtClean="0"/>
              <a:t>‹#›</a:t>
            </a:fld>
            <a:endParaRPr lang="en-US"/>
          </a:p>
        </p:txBody>
      </p:sp>
    </p:spTree>
    <p:extLst>
      <p:ext uri="{BB962C8B-B14F-4D97-AF65-F5344CB8AC3E}">
        <p14:creationId xmlns:p14="http://schemas.microsoft.com/office/powerpoint/2010/main" val="18987520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6A6C5F76-0CDA-5B43-9CCE-96E5C9CCAB87}" type="datetimeFigureOut">
              <a:rPr lang="en-US" smtClean="0"/>
              <a:t>7/8/2019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D29B792-A2E6-D04B-89A5-CD76D22AA531}" type="slidenum">
              <a:rPr lang="en-US" smtClean="0"/>
              <a:t>‹#›</a:t>
            </a:fld>
            <a:endParaRPr lang="en-US"/>
          </a:p>
        </p:txBody>
      </p:sp>
    </p:spTree>
    <p:extLst>
      <p:ext uri="{BB962C8B-B14F-4D97-AF65-F5344CB8AC3E}">
        <p14:creationId xmlns:p14="http://schemas.microsoft.com/office/powerpoint/2010/main" val="4433007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6A6C5F76-0CDA-5B43-9CCE-96E5C9CCAB87}" type="datetimeFigureOut">
              <a:rPr lang="en-US" smtClean="0"/>
              <a:t>7/8/2019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D29B792-A2E6-D04B-89A5-CD76D22AA531}" type="slidenum">
              <a:rPr lang="en-US" smtClean="0"/>
              <a:t>‹#›</a:t>
            </a:fld>
            <a:endParaRPr lang="en-US"/>
          </a:p>
        </p:txBody>
      </p:sp>
    </p:spTree>
    <p:extLst>
      <p:ext uri="{BB962C8B-B14F-4D97-AF65-F5344CB8AC3E}">
        <p14:creationId xmlns:p14="http://schemas.microsoft.com/office/powerpoint/2010/main" val="39779401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A6C5F76-0CDA-5B43-9CCE-96E5C9CCAB87}" type="datetimeFigureOut">
              <a:rPr lang="en-US" smtClean="0"/>
              <a:t>7/8/2019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D29B792-A2E6-D04B-89A5-CD76D22AA531}" type="slidenum">
              <a:rPr lang="en-US" smtClean="0"/>
              <a:t>‹#›</a:t>
            </a:fld>
            <a:endParaRPr lang="en-US"/>
          </a:p>
        </p:txBody>
      </p:sp>
    </p:spTree>
    <p:extLst>
      <p:ext uri="{BB962C8B-B14F-4D97-AF65-F5344CB8AC3E}">
        <p14:creationId xmlns:p14="http://schemas.microsoft.com/office/powerpoint/2010/main" val="264253807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236089"/>
            <a:ext cx="7772400" cy="4870726"/>
          </a:xfrm>
        </p:spPr>
        <p:txBody>
          <a:bodyPr/>
          <a:lstStyle/>
          <a:p>
            <a:r>
              <a:rPr lang="en-GB" sz="6000" dirty="0">
                <a:solidFill>
                  <a:srgbClr val="BD252B"/>
                </a:solidFill>
              </a:rPr>
              <a:t>Unit </a:t>
            </a:r>
            <a:r>
              <a:rPr lang="en-GB" sz="6000" dirty="0" smtClean="0">
                <a:solidFill>
                  <a:srgbClr val="BD252B"/>
                </a:solidFill>
              </a:rPr>
              <a:t>1.6</a:t>
            </a:r>
            <a:br>
              <a:rPr lang="en-GB" sz="6000" dirty="0" smtClean="0">
                <a:solidFill>
                  <a:srgbClr val="BD252B"/>
                </a:solidFill>
              </a:rPr>
            </a:br>
            <a:r>
              <a:rPr lang="en-GB" sz="6000" dirty="0" smtClean="0">
                <a:solidFill>
                  <a:srgbClr val="BD252B"/>
                </a:solidFill>
              </a:rPr>
              <a:t>Street </a:t>
            </a:r>
            <a:r>
              <a:rPr lang="en-GB" sz="6000" dirty="0">
                <a:solidFill>
                  <a:srgbClr val="BD252B"/>
                </a:solidFill>
              </a:rPr>
              <a:t>art</a:t>
            </a:r>
            <a:r>
              <a:rPr lang="en-GB" sz="6000" b="1" i="1" dirty="0"/>
              <a:t/>
            </a:r>
            <a:br>
              <a:rPr lang="en-GB" sz="6000" b="1" i="1" dirty="0"/>
            </a:br>
            <a:r>
              <a:rPr lang="en-GB" sz="1100" b="1" i="1" dirty="0"/>
              <a:t/>
            </a:r>
            <a:br>
              <a:rPr lang="en-GB" sz="1100" b="1" i="1" dirty="0"/>
            </a:br>
            <a:r>
              <a:rPr lang="en-US" sz="2400" dirty="0" smtClean="0">
                <a:latin typeface="Arial" panose="020B0604020202020204" pitchFamily="34" charset="0"/>
                <a:cs typeface="Arial" panose="020B0604020202020204" pitchFamily="34" charset="0"/>
              </a:rPr>
              <a:t>Extension </a:t>
            </a:r>
            <a:r>
              <a:rPr lang="en-US" sz="2400" dirty="0">
                <a:latin typeface="Arial" panose="020B0604020202020204" pitchFamily="34" charset="0"/>
                <a:cs typeface="Arial" panose="020B0604020202020204" pitchFamily="34" charset="0"/>
              </a:rPr>
              <a:t>activity</a:t>
            </a:r>
            <a:endParaRPr lang="en-US" dirty="0">
              <a:latin typeface="Arial" panose="020B0604020202020204" pitchFamily="34" charset="0"/>
              <a:cs typeface="Arial" panose="020B0604020202020204" pitchFamily="34" charset="0"/>
            </a:endParaRPr>
          </a:p>
        </p:txBody>
      </p:sp>
      <p:sp>
        <p:nvSpPr>
          <p:cNvPr id="3" name="Subtitle 2"/>
          <p:cNvSpPr>
            <a:spLocks noGrp="1"/>
          </p:cNvSpPr>
          <p:nvPr>
            <p:ph type="subTitle" idx="1"/>
          </p:nvPr>
        </p:nvSpPr>
        <p:spPr>
          <a:xfrm>
            <a:off x="168794" y="6486265"/>
            <a:ext cx="8289406" cy="176826"/>
          </a:xfrm>
        </p:spPr>
        <p:txBody>
          <a:bodyPr>
            <a:normAutofit fontScale="92500" lnSpcReduction="20000"/>
          </a:bodyPr>
          <a:lstStyle/>
          <a:p>
            <a:pPr algn="l"/>
            <a:r>
              <a:rPr lang="en-US" sz="800" dirty="0">
                <a:solidFill>
                  <a:schemeClr val="tx1"/>
                </a:solidFill>
              </a:rPr>
              <a:t>© Cambridge University Press </a:t>
            </a:r>
            <a:r>
              <a:rPr lang="en-US" sz="800" dirty="0" smtClean="0">
                <a:solidFill>
                  <a:schemeClr val="tx1"/>
                </a:solidFill>
              </a:rPr>
              <a:t>201</a:t>
            </a:r>
            <a:r>
              <a:rPr lang="en-GB" sz="800" dirty="0" smtClean="0">
                <a:solidFill>
                  <a:schemeClr val="tx1"/>
                </a:solidFill>
              </a:rPr>
              <a:t>9</a:t>
            </a:r>
            <a:endParaRPr lang="en-GB" sz="800" dirty="0">
              <a:solidFill>
                <a:schemeClr val="tx1"/>
              </a:solidFill>
            </a:endParaRPr>
          </a:p>
          <a:p>
            <a:endParaRPr lang="en-US" sz="800" dirty="0">
              <a:solidFill>
                <a:schemeClr val="tx1"/>
              </a:solidFill>
            </a:endParaRPr>
          </a:p>
        </p:txBody>
      </p:sp>
      <p:pic>
        <p:nvPicPr>
          <p:cNvPr id="6" name="Picture 5">
            <a:extLst>
              <a:ext uri="{FF2B5EF4-FFF2-40B4-BE49-F238E27FC236}">
                <a16:creationId xmlns="" xmlns:a16="http://schemas.microsoft.com/office/drawing/2014/main" id="{781904EB-909E-3847-9C9F-04BB54080255}"/>
              </a:ext>
            </a:extLst>
          </p:cNvPr>
          <p:cNvPicPr>
            <a:picLocks noChangeAspect="1"/>
          </p:cNvPicPr>
          <p:nvPr/>
        </p:nvPicPr>
        <p:blipFill>
          <a:blip r:embed="rId2"/>
          <a:stretch>
            <a:fillRect/>
          </a:stretch>
        </p:blipFill>
        <p:spPr>
          <a:xfrm>
            <a:off x="0" y="0"/>
            <a:ext cx="9144000" cy="609600"/>
          </a:xfrm>
          <a:prstGeom prst="rect">
            <a:avLst/>
          </a:prstGeom>
        </p:spPr>
      </p:pic>
    </p:spTree>
    <p:extLst>
      <p:ext uri="{BB962C8B-B14F-4D97-AF65-F5344CB8AC3E}">
        <p14:creationId xmlns:p14="http://schemas.microsoft.com/office/powerpoint/2010/main" val="344580913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229739"/>
            <a:ext cx="7772400" cy="4870726"/>
          </a:xfrm>
        </p:spPr>
        <p:txBody>
          <a:bodyPr>
            <a:normAutofit/>
          </a:bodyPr>
          <a:lstStyle/>
          <a:p>
            <a:pPr algn="l"/>
            <a:r>
              <a:rPr lang="en-US" sz="2400" dirty="0">
                <a:latin typeface="Arial" panose="020B0604020202020204" pitchFamily="34" charset="0"/>
                <a:cs typeface="Arial" panose="020B0604020202020204" pitchFamily="34" charset="0"/>
              </a:rPr>
              <a:t>Unit 1.6 introduces three general criteria for determining whether or not something is art:</a:t>
            </a:r>
            <a:br>
              <a:rPr lang="en-US" sz="2400" dirty="0">
                <a:latin typeface="Arial" panose="020B0604020202020204" pitchFamily="34" charset="0"/>
                <a:cs typeface="Arial" panose="020B0604020202020204" pitchFamily="34" charset="0"/>
              </a:rPr>
            </a:br>
            <a:r>
              <a:rPr lang="en-US" sz="2400" dirty="0">
                <a:latin typeface="Arial" panose="020B0604020202020204" pitchFamily="34" charset="0"/>
                <a:cs typeface="Arial" panose="020B0604020202020204" pitchFamily="34" charset="0"/>
              </a:rPr>
              <a:t/>
            </a:r>
            <a:br>
              <a:rPr lang="en-US" sz="2400" dirty="0">
                <a:latin typeface="Arial" panose="020B0604020202020204" pitchFamily="34" charset="0"/>
                <a:cs typeface="Arial" panose="020B0604020202020204" pitchFamily="34" charset="0"/>
              </a:rPr>
            </a:br>
            <a:r>
              <a:rPr lang="en-US" sz="2400" dirty="0" smtClean="0">
                <a:latin typeface="Arial" panose="020B0604020202020204" pitchFamily="34" charset="0"/>
                <a:cs typeface="Arial" panose="020B0604020202020204" pitchFamily="34" charset="0"/>
              </a:rPr>
              <a:t>•  mastery </a:t>
            </a:r>
            <a:r>
              <a:rPr lang="en-US" sz="2400" dirty="0">
                <a:latin typeface="Arial" panose="020B0604020202020204" pitchFamily="34" charset="0"/>
                <a:cs typeface="Arial" panose="020B0604020202020204" pitchFamily="34" charset="0"/>
              </a:rPr>
              <a:t>of technique or skill</a:t>
            </a:r>
            <a:br>
              <a:rPr lang="en-US" sz="2400" dirty="0">
                <a:latin typeface="Arial" panose="020B0604020202020204" pitchFamily="34" charset="0"/>
                <a:cs typeface="Arial" panose="020B0604020202020204" pitchFamily="34" charset="0"/>
              </a:rPr>
            </a:br>
            <a:r>
              <a:rPr lang="en-US" sz="2400" dirty="0">
                <a:latin typeface="Arial" panose="020B0604020202020204" pitchFamily="34" charset="0"/>
                <a:cs typeface="Arial" panose="020B0604020202020204" pitchFamily="34" charset="0"/>
              </a:rPr>
              <a:t/>
            </a:r>
            <a:br>
              <a:rPr lang="en-US" sz="2400" dirty="0">
                <a:latin typeface="Arial" panose="020B0604020202020204" pitchFamily="34" charset="0"/>
                <a:cs typeface="Arial" panose="020B0604020202020204" pitchFamily="34" charset="0"/>
              </a:rPr>
            </a:br>
            <a:r>
              <a:rPr lang="en-US" sz="2400" dirty="0">
                <a:latin typeface="Arial" panose="020B0604020202020204" pitchFamily="34" charset="0"/>
                <a:cs typeface="Arial" panose="020B0604020202020204" pitchFamily="34" charset="0"/>
              </a:rPr>
              <a:t>• </a:t>
            </a:r>
            <a:r>
              <a:rPr lang="en-US" sz="2400" dirty="0" smtClean="0">
                <a:latin typeface="Arial" panose="020B0604020202020204" pitchFamily="34" charset="0"/>
                <a:cs typeface="Arial" panose="020B0604020202020204" pitchFamily="34" charset="0"/>
              </a:rPr>
              <a:t> audience </a:t>
            </a:r>
            <a:r>
              <a:rPr lang="en-US" sz="2400" dirty="0">
                <a:latin typeface="Arial" panose="020B0604020202020204" pitchFamily="34" charset="0"/>
                <a:cs typeface="Arial" panose="020B0604020202020204" pitchFamily="34" charset="0"/>
              </a:rPr>
              <a:t>reception</a:t>
            </a:r>
            <a:br>
              <a:rPr lang="en-US" sz="2400" dirty="0">
                <a:latin typeface="Arial" panose="020B0604020202020204" pitchFamily="34" charset="0"/>
                <a:cs typeface="Arial" panose="020B0604020202020204" pitchFamily="34" charset="0"/>
              </a:rPr>
            </a:br>
            <a:r>
              <a:rPr lang="en-US" sz="2400" dirty="0">
                <a:latin typeface="Arial" panose="020B0604020202020204" pitchFamily="34" charset="0"/>
                <a:cs typeface="Arial" panose="020B0604020202020204" pitchFamily="34" charset="0"/>
              </a:rPr>
              <a:t/>
            </a:r>
            <a:br>
              <a:rPr lang="en-US" sz="2400" dirty="0">
                <a:latin typeface="Arial" panose="020B0604020202020204" pitchFamily="34" charset="0"/>
                <a:cs typeface="Arial" panose="020B0604020202020204" pitchFamily="34" charset="0"/>
              </a:rPr>
            </a:br>
            <a:r>
              <a:rPr lang="en-US" sz="2400" dirty="0">
                <a:latin typeface="Arial" panose="020B0604020202020204" pitchFamily="34" charset="0"/>
                <a:cs typeface="Arial" panose="020B0604020202020204" pitchFamily="34" charset="0"/>
              </a:rPr>
              <a:t>• </a:t>
            </a:r>
            <a:r>
              <a:rPr lang="en-US" sz="2400" dirty="0" smtClean="0">
                <a:latin typeface="Arial" panose="020B0604020202020204" pitchFamily="34" charset="0"/>
                <a:cs typeface="Arial" panose="020B0604020202020204" pitchFamily="34" charset="0"/>
              </a:rPr>
              <a:t> the </a:t>
            </a:r>
            <a:r>
              <a:rPr lang="en-US" sz="2400" dirty="0">
                <a:latin typeface="Arial" panose="020B0604020202020204" pitchFamily="34" charset="0"/>
                <a:cs typeface="Arial" panose="020B0604020202020204" pitchFamily="34" charset="0"/>
              </a:rPr>
              <a:t>creator’s intention.</a:t>
            </a:r>
            <a:br>
              <a:rPr lang="en-US" sz="2400" dirty="0">
                <a:latin typeface="Arial" panose="020B0604020202020204" pitchFamily="34" charset="0"/>
                <a:cs typeface="Arial" panose="020B0604020202020204" pitchFamily="34" charset="0"/>
              </a:rPr>
            </a:br>
            <a:r>
              <a:rPr lang="en-US" sz="2400" dirty="0">
                <a:latin typeface="Arial" panose="020B0604020202020204" pitchFamily="34" charset="0"/>
                <a:cs typeface="Arial" panose="020B0604020202020204" pitchFamily="34" charset="0"/>
              </a:rPr>
              <a:t/>
            </a:r>
            <a:br>
              <a:rPr lang="en-US" sz="2400" dirty="0">
                <a:latin typeface="Arial" panose="020B0604020202020204" pitchFamily="34" charset="0"/>
                <a:cs typeface="Arial" panose="020B0604020202020204" pitchFamily="34" charset="0"/>
              </a:rPr>
            </a:br>
            <a:r>
              <a:rPr lang="en-US" sz="2400" dirty="0" smtClean="0">
                <a:latin typeface="Arial" panose="020B0604020202020204" pitchFamily="34" charset="0"/>
                <a:cs typeface="Arial" panose="020B0604020202020204" pitchFamily="34" charset="0"/>
              </a:rPr>
              <a:t>Debate </a:t>
            </a:r>
            <a:r>
              <a:rPr lang="en-US" sz="2400" dirty="0">
                <a:latin typeface="Arial" panose="020B0604020202020204" pitchFamily="34" charset="0"/>
                <a:cs typeface="Arial" panose="020B0604020202020204" pitchFamily="34" charset="0"/>
              </a:rPr>
              <a:t>as a class whether or not the following texts are art, using each of the criteria above to guide the discussion</a:t>
            </a:r>
            <a:r>
              <a:rPr lang="en-US" sz="2400" dirty="0" smtClean="0">
                <a:latin typeface="Arial" panose="020B0604020202020204" pitchFamily="34" charset="0"/>
                <a:cs typeface="Arial" panose="020B0604020202020204" pitchFamily="34" charset="0"/>
              </a:rPr>
              <a:t>.</a:t>
            </a:r>
            <a:endParaRPr lang="en-US" sz="2400" dirty="0">
              <a:latin typeface="Arial" panose="020B0604020202020204" pitchFamily="34" charset="0"/>
              <a:cs typeface="Arial" panose="020B0604020202020204" pitchFamily="34" charset="0"/>
            </a:endParaRPr>
          </a:p>
        </p:txBody>
      </p:sp>
      <p:sp>
        <p:nvSpPr>
          <p:cNvPr id="3" name="Subtitle 2"/>
          <p:cNvSpPr>
            <a:spLocks noGrp="1"/>
          </p:cNvSpPr>
          <p:nvPr>
            <p:ph type="subTitle" idx="1"/>
          </p:nvPr>
        </p:nvSpPr>
        <p:spPr>
          <a:xfrm>
            <a:off x="168794" y="6486265"/>
            <a:ext cx="8289406" cy="176826"/>
          </a:xfrm>
        </p:spPr>
        <p:txBody>
          <a:bodyPr>
            <a:normAutofit fontScale="92500" lnSpcReduction="20000"/>
          </a:bodyPr>
          <a:lstStyle/>
          <a:p>
            <a:pPr algn="l"/>
            <a:r>
              <a:rPr lang="en-US" sz="800" dirty="0">
                <a:solidFill>
                  <a:schemeClr val="tx1"/>
                </a:solidFill>
              </a:rPr>
              <a:t>© Cambridge University Press </a:t>
            </a:r>
            <a:r>
              <a:rPr lang="en-US" sz="800" dirty="0" smtClean="0">
                <a:solidFill>
                  <a:schemeClr val="tx1"/>
                </a:solidFill>
              </a:rPr>
              <a:t>201</a:t>
            </a:r>
            <a:r>
              <a:rPr lang="en-GB" sz="800" dirty="0" smtClean="0">
                <a:solidFill>
                  <a:schemeClr val="tx1"/>
                </a:solidFill>
              </a:rPr>
              <a:t>9</a:t>
            </a:r>
            <a:endParaRPr lang="en-GB" sz="800" dirty="0">
              <a:solidFill>
                <a:schemeClr val="tx1"/>
              </a:solidFill>
            </a:endParaRPr>
          </a:p>
          <a:p>
            <a:endParaRPr lang="en-US" sz="800" dirty="0">
              <a:solidFill>
                <a:schemeClr val="tx1"/>
              </a:solidFill>
            </a:endParaRPr>
          </a:p>
        </p:txBody>
      </p:sp>
      <p:pic>
        <p:nvPicPr>
          <p:cNvPr id="6" name="Picture 5">
            <a:extLst>
              <a:ext uri="{FF2B5EF4-FFF2-40B4-BE49-F238E27FC236}">
                <a16:creationId xmlns="" xmlns:a16="http://schemas.microsoft.com/office/drawing/2014/main" id="{781904EB-909E-3847-9C9F-04BB54080255}"/>
              </a:ext>
            </a:extLst>
          </p:cNvPr>
          <p:cNvPicPr>
            <a:picLocks noChangeAspect="1"/>
          </p:cNvPicPr>
          <p:nvPr/>
        </p:nvPicPr>
        <p:blipFill>
          <a:blip r:embed="rId2"/>
          <a:stretch>
            <a:fillRect/>
          </a:stretch>
        </p:blipFill>
        <p:spPr>
          <a:xfrm>
            <a:off x="0" y="0"/>
            <a:ext cx="9144000" cy="609600"/>
          </a:xfrm>
          <a:prstGeom prst="rect">
            <a:avLst/>
          </a:prstGeom>
        </p:spPr>
      </p:pic>
    </p:spTree>
    <p:extLst>
      <p:ext uri="{BB962C8B-B14F-4D97-AF65-F5344CB8AC3E}">
        <p14:creationId xmlns:p14="http://schemas.microsoft.com/office/powerpoint/2010/main" val="11230078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229739"/>
            <a:ext cx="7772400" cy="4870726"/>
          </a:xfrm>
        </p:spPr>
        <p:txBody>
          <a:bodyPr>
            <a:normAutofit/>
          </a:bodyPr>
          <a:lstStyle/>
          <a:p>
            <a:r>
              <a:rPr lang="pt-BR" sz="4000" dirty="0">
                <a:latin typeface="+mn-lt"/>
              </a:rPr>
              <a:t>Jane Austen’s </a:t>
            </a:r>
            <a:r>
              <a:rPr lang="pt-BR" sz="4000" dirty="0" smtClean="0">
                <a:latin typeface="+mn-lt"/>
              </a:rPr>
              <a:t>novel, </a:t>
            </a:r>
            <a:r>
              <a:rPr lang="pt-BR" sz="4000" i="1" dirty="0">
                <a:latin typeface="+mn-lt"/>
              </a:rPr>
              <a:t>Pride and </a:t>
            </a:r>
            <a:r>
              <a:rPr lang="pt-BR" sz="4000" i="1" dirty="0" smtClean="0">
                <a:latin typeface="+mn-lt"/>
              </a:rPr>
              <a:t>Prejudice</a:t>
            </a:r>
            <a:br>
              <a:rPr lang="pt-BR" sz="4000" i="1" dirty="0" smtClean="0">
                <a:latin typeface="+mn-lt"/>
              </a:rPr>
            </a:br>
            <a:endParaRPr lang="en-US" sz="4000" dirty="0">
              <a:latin typeface="+mn-lt"/>
            </a:endParaRPr>
          </a:p>
        </p:txBody>
      </p:sp>
      <p:sp>
        <p:nvSpPr>
          <p:cNvPr id="3" name="Subtitle 2"/>
          <p:cNvSpPr>
            <a:spLocks noGrp="1"/>
          </p:cNvSpPr>
          <p:nvPr>
            <p:ph type="subTitle" idx="1"/>
          </p:nvPr>
        </p:nvSpPr>
        <p:spPr>
          <a:xfrm>
            <a:off x="168794" y="6486265"/>
            <a:ext cx="8289406" cy="176826"/>
          </a:xfrm>
        </p:spPr>
        <p:txBody>
          <a:bodyPr>
            <a:normAutofit fontScale="92500" lnSpcReduction="20000"/>
          </a:bodyPr>
          <a:lstStyle/>
          <a:p>
            <a:pPr algn="l"/>
            <a:r>
              <a:rPr lang="en-US" sz="800" dirty="0">
                <a:solidFill>
                  <a:schemeClr val="tx1"/>
                </a:solidFill>
              </a:rPr>
              <a:t>© Cambridge University Press </a:t>
            </a:r>
            <a:r>
              <a:rPr lang="en-US" sz="800" dirty="0" smtClean="0">
                <a:solidFill>
                  <a:schemeClr val="tx1"/>
                </a:solidFill>
              </a:rPr>
              <a:t>201</a:t>
            </a:r>
            <a:r>
              <a:rPr lang="en-GB" sz="800" dirty="0" smtClean="0">
                <a:solidFill>
                  <a:schemeClr val="tx1"/>
                </a:solidFill>
              </a:rPr>
              <a:t>9</a:t>
            </a:r>
            <a:endParaRPr lang="en-GB" sz="800" dirty="0">
              <a:solidFill>
                <a:schemeClr val="tx1"/>
              </a:solidFill>
            </a:endParaRPr>
          </a:p>
          <a:p>
            <a:endParaRPr lang="en-US" sz="800" dirty="0">
              <a:solidFill>
                <a:schemeClr val="tx1"/>
              </a:solidFill>
            </a:endParaRPr>
          </a:p>
        </p:txBody>
      </p:sp>
      <p:pic>
        <p:nvPicPr>
          <p:cNvPr id="6" name="Picture 5">
            <a:extLst>
              <a:ext uri="{FF2B5EF4-FFF2-40B4-BE49-F238E27FC236}">
                <a16:creationId xmlns="" xmlns:a16="http://schemas.microsoft.com/office/drawing/2014/main" id="{781904EB-909E-3847-9C9F-04BB54080255}"/>
              </a:ext>
            </a:extLst>
          </p:cNvPr>
          <p:cNvPicPr>
            <a:picLocks noChangeAspect="1"/>
          </p:cNvPicPr>
          <p:nvPr/>
        </p:nvPicPr>
        <p:blipFill>
          <a:blip r:embed="rId2"/>
          <a:stretch>
            <a:fillRect/>
          </a:stretch>
        </p:blipFill>
        <p:spPr>
          <a:xfrm>
            <a:off x="0" y="0"/>
            <a:ext cx="9144000" cy="609600"/>
          </a:xfrm>
          <a:prstGeom prst="rect">
            <a:avLst/>
          </a:prstGeom>
        </p:spPr>
      </p:pic>
    </p:spTree>
    <p:extLst>
      <p:ext uri="{BB962C8B-B14F-4D97-AF65-F5344CB8AC3E}">
        <p14:creationId xmlns:p14="http://schemas.microsoft.com/office/powerpoint/2010/main" val="148416523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229739"/>
            <a:ext cx="7772400" cy="4870726"/>
          </a:xfrm>
        </p:spPr>
        <p:txBody>
          <a:bodyPr>
            <a:normAutofit/>
          </a:bodyPr>
          <a:lstStyle/>
          <a:p>
            <a:r>
              <a:rPr lang="en-US" sz="4000" dirty="0">
                <a:latin typeface="+mn-lt"/>
                <a:cs typeface="Arial"/>
              </a:rPr>
              <a:t>The Empire State Building in New York </a:t>
            </a:r>
            <a:r>
              <a:rPr lang="en-US" sz="4000" dirty="0" smtClean="0">
                <a:latin typeface="+mn-lt"/>
                <a:cs typeface="Arial"/>
              </a:rPr>
              <a:t>City</a:t>
            </a:r>
            <a:br>
              <a:rPr lang="en-US" sz="4000" dirty="0" smtClean="0">
                <a:latin typeface="+mn-lt"/>
                <a:cs typeface="Arial"/>
              </a:rPr>
            </a:br>
            <a:endParaRPr lang="en-US" sz="4000" dirty="0">
              <a:latin typeface="+mn-lt"/>
            </a:endParaRPr>
          </a:p>
        </p:txBody>
      </p:sp>
      <p:sp>
        <p:nvSpPr>
          <p:cNvPr id="3" name="Subtitle 2"/>
          <p:cNvSpPr>
            <a:spLocks noGrp="1"/>
          </p:cNvSpPr>
          <p:nvPr>
            <p:ph type="subTitle" idx="1"/>
          </p:nvPr>
        </p:nvSpPr>
        <p:spPr>
          <a:xfrm>
            <a:off x="168794" y="6486265"/>
            <a:ext cx="8289406" cy="176826"/>
          </a:xfrm>
        </p:spPr>
        <p:txBody>
          <a:bodyPr>
            <a:normAutofit fontScale="92500" lnSpcReduction="20000"/>
          </a:bodyPr>
          <a:lstStyle/>
          <a:p>
            <a:pPr algn="l"/>
            <a:r>
              <a:rPr lang="en-US" sz="800" dirty="0">
                <a:solidFill>
                  <a:schemeClr val="tx1"/>
                </a:solidFill>
              </a:rPr>
              <a:t>© Cambridge University Press </a:t>
            </a:r>
            <a:r>
              <a:rPr lang="en-US" sz="800" dirty="0" smtClean="0">
                <a:solidFill>
                  <a:schemeClr val="tx1"/>
                </a:solidFill>
              </a:rPr>
              <a:t>201</a:t>
            </a:r>
            <a:r>
              <a:rPr lang="en-GB" sz="800" dirty="0" smtClean="0">
                <a:solidFill>
                  <a:schemeClr val="tx1"/>
                </a:solidFill>
              </a:rPr>
              <a:t>9</a:t>
            </a:r>
            <a:endParaRPr lang="en-GB" sz="800" dirty="0">
              <a:solidFill>
                <a:schemeClr val="tx1"/>
              </a:solidFill>
            </a:endParaRPr>
          </a:p>
          <a:p>
            <a:endParaRPr lang="en-US" sz="800" dirty="0">
              <a:solidFill>
                <a:schemeClr val="tx1"/>
              </a:solidFill>
            </a:endParaRPr>
          </a:p>
        </p:txBody>
      </p:sp>
      <p:pic>
        <p:nvPicPr>
          <p:cNvPr id="6" name="Picture 5">
            <a:extLst>
              <a:ext uri="{FF2B5EF4-FFF2-40B4-BE49-F238E27FC236}">
                <a16:creationId xmlns="" xmlns:a16="http://schemas.microsoft.com/office/drawing/2014/main" id="{781904EB-909E-3847-9C9F-04BB54080255}"/>
              </a:ext>
            </a:extLst>
          </p:cNvPr>
          <p:cNvPicPr>
            <a:picLocks noChangeAspect="1"/>
          </p:cNvPicPr>
          <p:nvPr/>
        </p:nvPicPr>
        <p:blipFill>
          <a:blip r:embed="rId2"/>
          <a:stretch>
            <a:fillRect/>
          </a:stretch>
        </p:blipFill>
        <p:spPr>
          <a:xfrm>
            <a:off x="0" y="0"/>
            <a:ext cx="9144000" cy="609600"/>
          </a:xfrm>
          <a:prstGeom prst="rect">
            <a:avLst/>
          </a:prstGeom>
        </p:spPr>
      </p:pic>
    </p:spTree>
    <p:extLst>
      <p:ext uri="{BB962C8B-B14F-4D97-AF65-F5344CB8AC3E}">
        <p14:creationId xmlns:p14="http://schemas.microsoft.com/office/powerpoint/2010/main" val="197988632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963039"/>
            <a:ext cx="7772400" cy="4870726"/>
          </a:xfrm>
        </p:spPr>
        <p:txBody>
          <a:bodyPr>
            <a:normAutofit/>
          </a:bodyPr>
          <a:lstStyle/>
          <a:p>
            <a:r>
              <a:rPr lang="en-US" sz="4000" dirty="0">
                <a:latin typeface="+mn-lt"/>
              </a:rPr>
              <a:t>The TV </a:t>
            </a:r>
            <a:r>
              <a:rPr lang="en-US" sz="4000" dirty="0" smtClean="0">
                <a:latin typeface="+mn-lt"/>
              </a:rPr>
              <a:t>drama, </a:t>
            </a:r>
            <a:r>
              <a:rPr lang="en-US" sz="4000" i="1" dirty="0">
                <a:latin typeface="+mn-lt"/>
              </a:rPr>
              <a:t>Breaking </a:t>
            </a:r>
            <a:r>
              <a:rPr lang="en-US" sz="4000" i="1" dirty="0" smtClean="0">
                <a:latin typeface="+mn-lt"/>
              </a:rPr>
              <a:t>Bad</a:t>
            </a:r>
            <a:br>
              <a:rPr lang="en-US" sz="4000" i="1" dirty="0" smtClean="0">
                <a:latin typeface="+mn-lt"/>
              </a:rPr>
            </a:br>
            <a:endParaRPr lang="en-US" sz="4000" dirty="0">
              <a:latin typeface="+mn-lt"/>
            </a:endParaRPr>
          </a:p>
        </p:txBody>
      </p:sp>
      <p:sp>
        <p:nvSpPr>
          <p:cNvPr id="3" name="Subtitle 2"/>
          <p:cNvSpPr>
            <a:spLocks noGrp="1"/>
          </p:cNvSpPr>
          <p:nvPr>
            <p:ph type="subTitle" idx="1"/>
          </p:nvPr>
        </p:nvSpPr>
        <p:spPr>
          <a:xfrm>
            <a:off x="168794" y="6486265"/>
            <a:ext cx="8289406" cy="176826"/>
          </a:xfrm>
        </p:spPr>
        <p:txBody>
          <a:bodyPr>
            <a:normAutofit fontScale="92500" lnSpcReduction="20000"/>
          </a:bodyPr>
          <a:lstStyle/>
          <a:p>
            <a:pPr algn="l"/>
            <a:r>
              <a:rPr lang="en-US" sz="800" dirty="0">
                <a:solidFill>
                  <a:schemeClr val="tx1"/>
                </a:solidFill>
              </a:rPr>
              <a:t>© Cambridge University Press </a:t>
            </a:r>
            <a:r>
              <a:rPr lang="en-US" sz="800" dirty="0" smtClean="0">
                <a:solidFill>
                  <a:schemeClr val="tx1"/>
                </a:solidFill>
              </a:rPr>
              <a:t>201</a:t>
            </a:r>
            <a:r>
              <a:rPr lang="en-GB" sz="800" dirty="0" smtClean="0">
                <a:solidFill>
                  <a:schemeClr val="tx1"/>
                </a:solidFill>
              </a:rPr>
              <a:t>9</a:t>
            </a:r>
            <a:endParaRPr lang="en-GB" sz="800" dirty="0">
              <a:solidFill>
                <a:schemeClr val="tx1"/>
              </a:solidFill>
            </a:endParaRPr>
          </a:p>
          <a:p>
            <a:endParaRPr lang="en-US" sz="800" dirty="0">
              <a:solidFill>
                <a:schemeClr val="tx1"/>
              </a:solidFill>
            </a:endParaRPr>
          </a:p>
        </p:txBody>
      </p:sp>
      <p:pic>
        <p:nvPicPr>
          <p:cNvPr id="6" name="Picture 5">
            <a:extLst>
              <a:ext uri="{FF2B5EF4-FFF2-40B4-BE49-F238E27FC236}">
                <a16:creationId xmlns="" xmlns:a16="http://schemas.microsoft.com/office/drawing/2014/main" id="{781904EB-909E-3847-9C9F-04BB54080255}"/>
              </a:ext>
            </a:extLst>
          </p:cNvPr>
          <p:cNvPicPr>
            <a:picLocks noChangeAspect="1"/>
          </p:cNvPicPr>
          <p:nvPr/>
        </p:nvPicPr>
        <p:blipFill>
          <a:blip r:embed="rId2"/>
          <a:stretch>
            <a:fillRect/>
          </a:stretch>
        </p:blipFill>
        <p:spPr>
          <a:xfrm>
            <a:off x="0" y="0"/>
            <a:ext cx="9144000" cy="609600"/>
          </a:xfrm>
          <a:prstGeom prst="rect">
            <a:avLst/>
          </a:prstGeom>
        </p:spPr>
      </p:pic>
    </p:spTree>
    <p:extLst>
      <p:ext uri="{BB962C8B-B14F-4D97-AF65-F5344CB8AC3E}">
        <p14:creationId xmlns:p14="http://schemas.microsoft.com/office/powerpoint/2010/main" val="318017196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229739"/>
            <a:ext cx="7772400" cy="4870726"/>
          </a:xfrm>
        </p:spPr>
        <p:txBody>
          <a:bodyPr>
            <a:normAutofit/>
          </a:bodyPr>
          <a:lstStyle/>
          <a:p>
            <a:r>
              <a:rPr lang="pt-BR" sz="4000" dirty="0">
                <a:latin typeface="+mn-lt"/>
              </a:rPr>
              <a:t>Pablo Picasso’s </a:t>
            </a:r>
            <a:r>
              <a:rPr lang="pt-BR" sz="4000" dirty="0" smtClean="0">
                <a:latin typeface="+mn-lt"/>
              </a:rPr>
              <a:t>painting, </a:t>
            </a:r>
            <a:r>
              <a:rPr lang="pt-BR" sz="4000" i="1" dirty="0">
                <a:latin typeface="+mn-lt"/>
              </a:rPr>
              <a:t>Guernica</a:t>
            </a:r>
            <a:r>
              <a:rPr lang="pt-BR" sz="4000" dirty="0">
                <a:latin typeface="+mn-lt"/>
              </a:rPr>
              <a:t/>
            </a:r>
            <a:br>
              <a:rPr lang="pt-BR" sz="4000" dirty="0">
                <a:latin typeface="+mn-lt"/>
              </a:rPr>
            </a:br>
            <a:r>
              <a:rPr lang="en-GB" sz="4000" b="1" i="1" dirty="0">
                <a:latin typeface="+mn-lt"/>
              </a:rPr>
              <a:t/>
            </a:r>
            <a:br>
              <a:rPr lang="en-GB" sz="4000" b="1" i="1" dirty="0">
                <a:latin typeface="+mn-lt"/>
              </a:rPr>
            </a:br>
            <a:endParaRPr lang="en-US" sz="4000" dirty="0">
              <a:latin typeface="+mn-lt"/>
            </a:endParaRPr>
          </a:p>
        </p:txBody>
      </p:sp>
      <p:sp>
        <p:nvSpPr>
          <p:cNvPr id="3" name="Subtitle 2"/>
          <p:cNvSpPr>
            <a:spLocks noGrp="1"/>
          </p:cNvSpPr>
          <p:nvPr>
            <p:ph type="subTitle" idx="1"/>
          </p:nvPr>
        </p:nvSpPr>
        <p:spPr>
          <a:xfrm>
            <a:off x="168794" y="6486265"/>
            <a:ext cx="8289406" cy="176826"/>
          </a:xfrm>
        </p:spPr>
        <p:txBody>
          <a:bodyPr>
            <a:normAutofit fontScale="92500" lnSpcReduction="20000"/>
          </a:bodyPr>
          <a:lstStyle/>
          <a:p>
            <a:pPr algn="l"/>
            <a:r>
              <a:rPr lang="en-US" sz="800" dirty="0">
                <a:solidFill>
                  <a:schemeClr val="tx1"/>
                </a:solidFill>
              </a:rPr>
              <a:t>© Cambridge University Press </a:t>
            </a:r>
            <a:r>
              <a:rPr lang="en-US" sz="800" dirty="0" smtClean="0">
                <a:solidFill>
                  <a:schemeClr val="tx1"/>
                </a:solidFill>
              </a:rPr>
              <a:t>201</a:t>
            </a:r>
            <a:r>
              <a:rPr lang="en-GB" sz="800" dirty="0" smtClean="0">
                <a:solidFill>
                  <a:schemeClr val="tx1"/>
                </a:solidFill>
              </a:rPr>
              <a:t>9</a:t>
            </a:r>
            <a:endParaRPr lang="en-GB" sz="800" dirty="0">
              <a:solidFill>
                <a:schemeClr val="tx1"/>
              </a:solidFill>
            </a:endParaRPr>
          </a:p>
          <a:p>
            <a:endParaRPr lang="en-US" sz="800" dirty="0">
              <a:solidFill>
                <a:schemeClr val="tx1"/>
              </a:solidFill>
            </a:endParaRPr>
          </a:p>
        </p:txBody>
      </p:sp>
      <p:pic>
        <p:nvPicPr>
          <p:cNvPr id="6" name="Picture 5">
            <a:extLst>
              <a:ext uri="{FF2B5EF4-FFF2-40B4-BE49-F238E27FC236}">
                <a16:creationId xmlns="" xmlns:a16="http://schemas.microsoft.com/office/drawing/2014/main" id="{781904EB-909E-3847-9C9F-04BB54080255}"/>
              </a:ext>
            </a:extLst>
          </p:cNvPr>
          <p:cNvPicPr>
            <a:picLocks noChangeAspect="1"/>
          </p:cNvPicPr>
          <p:nvPr/>
        </p:nvPicPr>
        <p:blipFill>
          <a:blip r:embed="rId2"/>
          <a:stretch>
            <a:fillRect/>
          </a:stretch>
        </p:blipFill>
        <p:spPr>
          <a:xfrm>
            <a:off x="0" y="0"/>
            <a:ext cx="9144000" cy="609600"/>
          </a:xfrm>
          <a:prstGeom prst="rect">
            <a:avLst/>
          </a:prstGeom>
        </p:spPr>
      </p:pic>
    </p:spTree>
    <p:extLst>
      <p:ext uri="{BB962C8B-B14F-4D97-AF65-F5344CB8AC3E}">
        <p14:creationId xmlns:p14="http://schemas.microsoft.com/office/powerpoint/2010/main" val="218282678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72647"/>
            <a:ext cx="7772400" cy="4870726"/>
          </a:xfrm>
        </p:spPr>
        <p:txBody>
          <a:bodyPr>
            <a:normAutofit/>
          </a:bodyPr>
          <a:lstStyle/>
          <a:p>
            <a:r>
              <a:rPr lang="en-US" sz="4000" dirty="0">
                <a:latin typeface="+mn-lt"/>
              </a:rPr>
              <a:t>Bob Dylan’s </a:t>
            </a:r>
            <a:r>
              <a:rPr lang="en-US" sz="4000" dirty="0" smtClean="0">
                <a:latin typeface="+mn-lt"/>
              </a:rPr>
              <a:t>song, </a:t>
            </a:r>
            <a:r>
              <a:rPr lang="en-US" sz="4000" dirty="0">
                <a:latin typeface="+mn-lt"/>
              </a:rPr>
              <a:t>‘</a:t>
            </a:r>
            <a:r>
              <a:rPr lang="en-US" sz="4000" dirty="0" err="1" smtClean="0">
                <a:latin typeface="+mn-lt"/>
              </a:rPr>
              <a:t>Blowin</a:t>
            </a:r>
            <a:r>
              <a:rPr lang="en-US" sz="4000" dirty="0" smtClean="0">
                <a:latin typeface="+mn-lt"/>
              </a:rPr>
              <a:t>’ </a:t>
            </a:r>
            <a:r>
              <a:rPr lang="en-US" sz="4000" dirty="0">
                <a:latin typeface="+mn-lt"/>
              </a:rPr>
              <a:t>in </a:t>
            </a:r>
            <a:r>
              <a:rPr lang="en-US" sz="4000" dirty="0" smtClean="0">
                <a:latin typeface="+mn-lt"/>
              </a:rPr>
              <a:t/>
            </a:r>
            <a:br>
              <a:rPr lang="en-US" sz="4000" dirty="0" smtClean="0">
                <a:latin typeface="+mn-lt"/>
              </a:rPr>
            </a:br>
            <a:r>
              <a:rPr lang="en-US" sz="4000" dirty="0" smtClean="0">
                <a:latin typeface="+mn-lt"/>
              </a:rPr>
              <a:t>the </a:t>
            </a:r>
            <a:r>
              <a:rPr lang="en-US" sz="4000" dirty="0">
                <a:latin typeface="+mn-lt"/>
              </a:rPr>
              <a:t>Wind’</a:t>
            </a:r>
            <a:br>
              <a:rPr lang="en-US" sz="4000" dirty="0">
                <a:latin typeface="+mn-lt"/>
              </a:rPr>
            </a:br>
            <a:r>
              <a:rPr lang="en-GB" sz="4000" b="1" i="1" dirty="0">
                <a:latin typeface="+mn-lt"/>
              </a:rPr>
              <a:t/>
            </a:r>
            <a:br>
              <a:rPr lang="en-GB" sz="4000" b="1" i="1" dirty="0">
                <a:latin typeface="+mn-lt"/>
              </a:rPr>
            </a:br>
            <a:endParaRPr lang="en-US" sz="4000" dirty="0">
              <a:latin typeface="+mn-lt"/>
            </a:endParaRPr>
          </a:p>
        </p:txBody>
      </p:sp>
      <p:sp>
        <p:nvSpPr>
          <p:cNvPr id="3" name="Subtitle 2"/>
          <p:cNvSpPr>
            <a:spLocks noGrp="1"/>
          </p:cNvSpPr>
          <p:nvPr>
            <p:ph type="subTitle" idx="1"/>
          </p:nvPr>
        </p:nvSpPr>
        <p:spPr>
          <a:xfrm>
            <a:off x="168794" y="6486265"/>
            <a:ext cx="8289406" cy="176826"/>
          </a:xfrm>
        </p:spPr>
        <p:txBody>
          <a:bodyPr>
            <a:normAutofit fontScale="92500" lnSpcReduction="20000"/>
          </a:bodyPr>
          <a:lstStyle/>
          <a:p>
            <a:pPr algn="l"/>
            <a:r>
              <a:rPr lang="en-US" sz="800" dirty="0">
                <a:solidFill>
                  <a:schemeClr val="tx1"/>
                </a:solidFill>
              </a:rPr>
              <a:t>© Cambridge University Press </a:t>
            </a:r>
            <a:r>
              <a:rPr lang="en-US" sz="800" dirty="0" smtClean="0">
                <a:solidFill>
                  <a:schemeClr val="tx1"/>
                </a:solidFill>
              </a:rPr>
              <a:t>201</a:t>
            </a:r>
            <a:r>
              <a:rPr lang="en-GB" sz="800" dirty="0" smtClean="0">
                <a:solidFill>
                  <a:schemeClr val="tx1"/>
                </a:solidFill>
              </a:rPr>
              <a:t>9</a:t>
            </a:r>
            <a:endParaRPr lang="en-GB" sz="800" dirty="0">
              <a:solidFill>
                <a:schemeClr val="tx1"/>
              </a:solidFill>
            </a:endParaRPr>
          </a:p>
          <a:p>
            <a:endParaRPr lang="en-US" sz="800" dirty="0">
              <a:solidFill>
                <a:schemeClr val="tx1"/>
              </a:solidFill>
            </a:endParaRPr>
          </a:p>
        </p:txBody>
      </p:sp>
      <p:pic>
        <p:nvPicPr>
          <p:cNvPr id="6" name="Picture 5">
            <a:extLst>
              <a:ext uri="{FF2B5EF4-FFF2-40B4-BE49-F238E27FC236}">
                <a16:creationId xmlns="" xmlns:a16="http://schemas.microsoft.com/office/drawing/2014/main" id="{781904EB-909E-3847-9C9F-04BB54080255}"/>
              </a:ext>
            </a:extLst>
          </p:cNvPr>
          <p:cNvPicPr>
            <a:picLocks noChangeAspect="1"/>
          </p:cNvPicPr>
          <p:nvPr/>
        </p:nvPicPr>
        <p:blipFill>
          <a:blip r:embed="rId2"/>
          <a:stretch>
            <a:fillRect/>
          </a:stretch>
        </p:blipFill>
        <p:spPr>
          <a:xfrm>
            <a:off x="0" y="0"/>
            <a:ext cx="9144000" cy="609600"/>
          </a:xfrm>
          <a:prstGeom prst="rect">
            <a:avLst/>
          </a:prstGeom>
        </p:spPr>
      </p:pic>
    </p:spTree>
    <p:extLst>
      <p:ext uri="{BB962C8B-B14F-4D97-AF65-F5344CB8AC3E}">
        <p14:creationId xmlns:p14="http://schemas.microsoft.com/office/powerpoint/2010/main" val="147930931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229739"/>
            <a:ext cx="7772400" cy="4870726"/>
          </a:xfrm>
        </p:spPr>
        <p:txBody>
          <a:bodyPr>
            <a:normAutofit/>
          </a:bodyPr>
          <a:lstStyle/>
          <a:p>
            <a:r>
              <a:rPr lang="en-US" sz="4000" dirty="0" err="1">
                <a:latin typeface="+mn-lt"/>
                <a:cs typeface="Arial"/>
              </a:rPr>
              <a:t>Banksy’s</a:t>
            </a:r>
            <a:r>
              <a:rPr lang="en-US" sz="4000" dirty="0">
                <a:latin typeface="+mn-lt"/>
                <a:cs typeface="Arial"/>
              </a:rPr>
              <a:t> street </a:t>
            </a:r>
            <a:r>
              <a:rPr lang="en-US" sz="4000" dirty="0" smtClean="0">
                <a:latin typeface="+mn-lt"/>
                <a:cs typeface="Arial"/>
              </a:rPr>
              <a:t>art, </a:t>
            </a:r>
            <a:r>
              <a:rPr lang="en-US" sz="4000" i="1" dirty="0">
                <a:latin typeface="+mn-lt"/>
                <a:cs typeface="Arial"/>
              </a:rPr>
              <a:t>No Trespassing</a:t>
            </a:r>
            <a:r>
              <a:rPr lang="en-US" sz="4000" dirty="0">
                <a:latin typeface="+mn-lt"/>
              </a:rPr>
              <a:t/>
            </a:r>
            <a:br>
              <a:rPr lang="en-US" sz="4000" dirty="0">
                <a:latin typeface="+mn-lt"/>
              </a:rPr>
            </a:br>
            <a:r>
              <a:rPr lang="en-GB" sz="4000" b="1" i="1" dirty="0">
                <a:latin typeface="+mn-lt"/>
              </a:rPr>
              <a:t/>
            </a:r>
            <a:br>
              <a:rPr lang="en-GB" sz="4000" b="1" i="1" dirty="0">
                <a:latin typeface="+mn-lt"/>
              </a:rPr>
            </a:br>
            <a:endParaRPr lang="en-US" sz="4000" dirty="0">
              <a:latin typeface="+mn-lt"/>
            </a:endParaRPr>
          </a:p>
        </p:txBody>
      </p:sp>
      <p:sp>
        <p:nvSpPr>
          <p:cNvPr id="3" name="Subtitle 2"/>
          <p:cNvSpPr>
            <a:spLocks noGrp="1"/>
          </p:cNvSpPr>
          <p:nvPr>
            <p:ph type="subTitle" idx="1"/>
          </p:nvPr>
        </p:nvSpPr>
        <p:spPr>
          <a:xfrm>
            <a:off x="168794" y="6486265"/>
            <a:ext cx="8289406" cy="176826"/>
          </a:xfrm>
        </p:spPr>
        <p:txBody>
          <a:bodyPr>
            <a:normAutofit fontScale="92500" lnSpcReduction="20000"/>
          </a:bodyPr>
          <a:lstStyle/>
          <a:p>
            <a:pPr algn="l"/>
            <a:r>
              <a:rPr lang="en-US" sz="800" dirty="0">
                <a:solidFill>
                  <a:schemeClr val="tx1"/>
                </a:solidFill>
              </a:rPr>
              <a:t>© Cambridge University Press </a:t>
            </a:r>
            <a:r>
              <a:rPr lang="en-US" sz="800" dirty="0" smtClean="0">
                <a:solidFill>
                  <a:schemeClr val="tx1"/>
                </a:solidFill>
              </a:rPr>
              <a:t>201</a:t>
            </a:r>
            <a:r>
              <a:rPr lang="en-GB" sz="800" dirty="0" smtClean="0">
                <a:solidFill>
                  <a:schemeClr val="tx1"/>
                </a:solidFill>
              </a:rPr>
              <a:t>9</a:t>
            </a:r>
            <a:endParaRPr lang="en-GB" sz="800" dirty="0">
              <a:solidFill>
                <a:schemeClr val="tx1"/>
              </a:solidFill>
            </a:endParaRPr>
          </a:p>
          <a:p>
            <a:endParaRPr lang="en-US" sz="800" dirty="0">
              <a:solidFill>
                <a:schemeClr val="tx1"/>
              </a:solidFill>
            </a:endParaRPr>
          </a:p>
        </p:txBody>
      </p:sp>
      <p:pic>
        <p:nvPicPr>
          <p:cNvPr id="6" name="Picture 5">
            <a:extLst>
              <a:ext uri="{FF2B5EF4-FFF2-40B4-BE49-F238E27FC236}">
                <a16:creationId xmlns="" xmlns:a16="http://schemas.microsoft.com/office/drawing/2014/main" id="{781904EB-909E-3847-9C9F-04BB54080255}"/>
              </a:ext>
            </a:extLst>
          </p:cNvPr>
          <p:cNvPicPr>
            <a:picLocks noChangeAspect="1"/>
          </p:cNvPicPr>
          <p:nvPr/>
        </p:nvPicPr>
        <p:blipFill>
          <a:blip r:embed="rId2"/>
          <a:stretch>
            <a:fillRect/>
          </a:stretch>
        </p:blipFill>
        <p:spPr>
          <a:xfrm>
            <a:off x="0" y="0"/>
            <a:ext cx="9144000" cy="609600"/>
          </a:xfrm>
          <a:prstGeom prst="rect">
            <a:avLst/>
          </a:prstGeom>
        </p:spPr>
      </p:pic>
    </p:spTree>
    <p:extLst>
      <p:ext uri="{BB962C8B-B14F-4D97-AF65-F5344CB8AC3E}">
        <p14:creationId xmlns:p14="http://schemas.microsoft.com/office/powerpoint/2010/main" val="258392581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072571"/>
            <a:ext cx="7772400" cy="4870726"/>
          </a:xfrm>
        </p:spPr>
        <p:txBody>
          <a:bodyPr>
            <a:normAutofit/>
          </a:bodyPr>
          <a:lstStyle/>
          <a:p>
            <a:pPr algn="l"/>
            <a:r>
              <a:rPr lang="en-US" sz="2400" dirty="0" smtClean="0">
                <a:latin typeface="Arial" panose="020B0604020202020204" pitchFamily="34" charset="0"/>
                <a:cs typeface="Arial" panose="020B0604020202020204" pitchFamily="34" charset="0"/>
              </a:rPr>
              <a:t>•	Having </a:t>
            </a:r>
            <a:r>
              <a:rPr lang="en-US" sz="2400" dirty="0">
                <a:latin typeface="Arial" panose="020B0604020202020204" pitchFamily="34" charset="0"/>
                <a:cs typeface="Arial" panose="020B0604020202020204" pitchFamily="34" charset="0"/>
              </a:rPr>
              <a:t>discussed all of the texts, what different </a:t>
            </a:r>
            <a:r>
              <a:rPr lang="en-US" sz="2400" dirty="0" smtClean="0">
                <a:latin typeface="Arial" panose="020B0604020202020204" pitchFamily="34" charset="0"/>
                <a:cs typeface="Arial" panose="020B0604020202020204" pitchFamily="34" charset="0"/>
              </a:rPr>
              <a:t>	perspectives </a:t>
            </a:r>
            <a:r>
              <a:rPr lang="en-US" sz="2400" dirty="0">
                <a:latin typeface="Arial" panose="020B0604020202020204" pitchFamily="34" charset="0"/>
                <a:cs typeface="Arial" panose="020B0604020202020204" pitchFamily="34" charset="0"/>
              </a:rPr>
              <a:t>emerged?</a:t>
            </a:r>
            <a:br>
              <a:rPr lang="en-US" sz="2400" dirty="0">
                <a:latin typeface="Arial" panose="020B0604020202020204" pitchFamily="34" charset="0"/>
                <a:cs typeface="Arial" panose="020B0604020202020204" pitchFamily="34" charset="0"/>
              </a:rPr>
            </a:br>
            <a:r>
              <a:rPr lang="en-US" sz="2400" dirty="0">
                <a:latin typeface="Arial" panose="020B0604020202020204" pitchFamily="34" charset="0"/>
                <a:cs typeface="Arial" panose="020B0604020202020204" pitchFamily="34" charset="0"/>
              </a:rPr>
              <a:t/>
            </a:r>
            <a:br>
              <a:rPr lang="en-US" sz="2400" dirty="0">
                <a:latin typeface="Arial" panose="020B0604020202020204" pitchFamily="34" charset="0"/>
                <a:cs typeface="Arial" panose="020B0604020202020204" pitchFamily="34" charset="0"/>
              </a:rPr>
            </a:br>
            <a:r>
              <a:rPr lang="en-US" sz="2400" dirty="0">
                <a:latin typeface="Arial" panose="020B0604020202020204" pitchFamily="34" charset="0"/>
                <a:cs typeface="Arial" panose="020B0604020202020204" pitchFamily="34" charset="0"/>
              </a:rPr>
              <a:t>•	Imagine </a:t>
            </a:r>
            <a:r>
              <a:rPr lang="en-US" sz="2400" dirty="0" smtClean="0">
                <a:latin typeface="Arial" panose="020B0604020202020204" pitchFamily="34" charset="0"/>
                <a:cs typeface="Arial" panose="020B0604020202020204" pitchFamily="34" charset="0"/>
              </a:rPr>
              <a:t>that an </a:t>
            </a:r>
            <a:r>
              <a:rPr lang="en-US" sz="2400" dirty="0">
                <a:latin typeface="Arial" panose="020B0604020202020204" pitchFamily="34" charset="0"/>
                <a:cs typeface="Arial" panose="020B0604020202020204" pitchFamily="34" charset="0"/>
              </a:rPr>
              <a:t>anthropologist from the planet Mars </a:t>
            </a:r>
            <a:r>
              <a:rPr lang="en-US" sz="2400" dirty="0" smtClean="0">
                <a:latin typeface="Arial" panose="020B0604020202020204" pitchFamily="34" charset="0"/>
                <a:cs typeface="Arial" panose="020B0604020202020204" pitchFamily="34" charset="0"/>
              </a:rPr>
              <a:t>	walked </a:t>
            </a:r>
            <a:r>
              <a:rPr lang="en-US" sz="2400" dirty="0">
                <a:latin typeface="Arial" panose="020B0604020202020204" pitchFamily="34" charset="0"/>
                <a:cs typeface="Arial" panose="020B0604020202020204" pitchFamily="34" charset="0"/>
              </a:rPr>
              <a:t>into your classroom, </a:t>
            </a:r>
            <a:r>
              <a:rPr lang="en-US" sz="2400" dirty="0" smtClean="0">
                <a:latin typeface="Arial" panose="020B0604020202020204" pitchFamily="34" charset="0"/>
                <a:cs typeface="Arial" panose="020B0604020202020204" pitchFamily="34" charset="0"/>
              </a:rPr>
              <a:t>and was interested </a:t>
            </a:r>
            <a:r>
              <a:rPr lang="en-US" sz="2400" dirty="0">
                <a:latin typeface="Arial" panose="020B0604020202020204" pitchFamily="34" charset="0"/>
                <a:cs typeface="Arial" panose="020B0604020202020204" pitchFamily="34" charset="0"/>
              </a:rPr>
              <a:t>in </a:t>
            </a:r>
            <a:r>
              <a:rPr lang="en-US" sz="2400" dirty="0" smtClean="0">
                <a:latin typeface="Arial" panose="020B0604020202020204" pitchFamily="34" charset="0"/>
                <a:cs typeface="Arial" panose="020B0604020202020204" pitchFamily="34" charset="0"/>
              </a:rPr>
              <a:t>	this </a:t>
            </a:r>
            <a:r>
              <a:rPr lang="en-US" sz="2400" dirty="0">
                <a:latin typeface="Arial" panose="020B0604020202020204" pitchFamily="34" charset="0"/>
                <a:cs typeface="Arial" panose="020B0604020202020204" pitchFamily="34" charset="0"/>
              </a:rPr>
              <a:t>thing that we call ‘art’. How would you define art </a:t>
            </a:r>
            <a:r>
              <a:rPr lang="en-US" sz="2400" dirty="0" smtClean="0">
                <a:latin typeface="Arial" panose="020B0604020202020204" pitchFamily="34" charset="0"/>
                <a:cs typeface="Arial" panose="020B0604020202020204" pitchFamily="34" charset="0"/>
              </a:rPr>
              <a:t>	for </a:t>
            </a:r>
            <a:r>
              <a:rPr lang="en-US" sz="2400" dirty="0">
                <a:latin typeface="Arial" panose="020B0604020202020204" pitchFamily="34" charset="0"/>
                <a:cs typeface="Arial" panose="020B0604020202020204" pitchFamily="34" charset="0"/>
              </a:rPr>
              <a:t>the Martian anthropologist?</a:t>
            </a:r>
            <a:r>
              <a:rPr lang="en-GB" sz="2400" dirty="0" smtClean="0">
                <a:latin typeface="Arial" panose="020B0604020202020204" pitchFamily="34" charset="0"/>
                <a:cs typeface="Arial" panose="020B0604020202020204" pitchFamily="34" charset="0"/>
              </a:rPr>
              <a:t/>
            </a:r>
            <a:br>
              <a:rPr lang="en-GB" sz="2400" dirty="0" smtClean="0">
                <a:latin typeface="Arial" panose="020B0604020202020204" pitchFamily="34" charset="0"/>
                <a:cs typeface="Arial" panose="020B0604020202020204" pitchFamily="34" charset="0"/>
              </a:rPr>
            </a:br>
            <a:endParaRPr lang="en-US" sz="2400" dirty="0">
              <a:latin typeface="Arial" panose="020B0604020202020204" pitchFamily="34" charset="0"/>
              <a:cs typeface="Arial" panose="020B0604020202020204" pitchFamily="34" charset="0"/>
            </a:endParaRPr>
          </a:p>
        </p:txBody>
      </p:sp>
      <p:sp>
        <p:nvSpPr>
          <p:cNvPr id="3" name="Subtitle 2"/>
          <p:cNvSpPr>
            <a:spLocks noGrp="1"/>
          </p:cNvSpPr>
          <p:nvPr>
            <p:ph type="subTitle" idx="1"/>
          </p:nvPr>
        </p:nvSpPr>
        <p:spPr>
          <a:xfrm>
            <a:off x="168794" y="6486265"/>
            <a:ext cx="8289406" cy="176826"/>
          </a:xfrm>
        </p:spPr>
        <p:txBody>
          <a:bodyPr>
            <a:normAutofit fontScale="92500" lnSpcReduction="20000"/>
          </a:bodyPr>
          <a:lstStyle/>
          <a:p>
            <a:pPr algn="l"/>
            <a:r>
              <a:rPr lang="en-US" sz="800" dirty="0">
                <a:solidFill>
                  <a:schemeClr val="tx1"/>
                </a:solidFill>
              </a:rPr>
              <a:t>© Cambridge University Press </a:t>
            </a:r>
            <a:r>
              <a:rPr lang="en-US" sz="800" dirty="0" smtClean="0">
                <a:solidFill>
                  <a:schemeClr val="tx1"/>
                </a:solidFill>
              </a:rPr>
              <a:t>201</a:t>
            </a:r>
            <a:r>
              <a:rPr lang="en-GB" sz="800" dirty="0" smtClean="0">
                <a:solidFill>
                  <a:schemeClr val="tx1"/>
                </a:solidFill>
              </a:rPr>
              <a:t>9</a:t>
            </a:r>
            <a:endParaRPr lang="en-GB" sz="800" dirty="0">
              <a:solidFill>
                <a:schemeClr val="tx1"/>
              </a:solidFill>
            </a:endParaRPr>
          </a:p>
          <a:p>
            <a:endParaRPr lang="en-US" sz="800" dirty="0">
              <a:solidFill>
                <a:schemeClr val="tx1"/>
              </a:solidFill>
            </a:endParaRPr>
          </a:p>
        </p:txBody>
      </p:sp>
      <p:pic>
        <p:nvPicPr>
          <p:cNvPr id="6" name="Picture 5">
            <a:extLst>
              <a:ext uri="{FF2B5EF4-FFF2-40B4-BE49-F238E27FC236}">
                <a16:creationId xmlns="" xmlns:a16="http://schemas.microsoft.com/office/drawing/2014/main" id="{781904EB-909E-3847-9C9F-04BB54080255}"/>
              </a:ext>
            </a:extLst>
          </p:cNvPr>
          <p:cNvPicPr>
            <a:picLocks noChangeAspect="1"/>
          </p:cNvPicPr>
          <p:nvPr/>
        </p:nvPicPr>
        <p:blipFill>
          <a:blip r:embed="rId2"/>
          <a:stretch>
            <a:fillRect/>
          </a:stretch>
        </p:blipFill>
        <p:spPr>
          <a:xfrm>
            <a:off x="0" y="0"/>
            <a:ext cx="9144000" cy="609600"/>
          </a:xfrm>
          <a:prstGeom prst="rect">
            <a:avLst/>
          </a:prstGeom>
        </p:spPr>
      </p:pic>
    </p:spTree>
    <p:extLst>
      <p:ext uri="{BB962C8B-B14F-4D97-AF65-F5344CB8AC3E}">
        <p14:creationId xmlns:p14="http://schemas.microsoft.com/office/powerpoint/2010/main" val="46923174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103</TotalTime>
  <Words>112</Words>
  <Application>Microsoft Office PowerPoint</Application>
  <PresentationFormat>On-screen Show (4:3)</PresentationFormat>
  <Paragraphs>18</Paragraphs>
  <Slides>9</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9</vt:i4>
      </vt:variant>
    </vt:vector>
  </HeadingPairs>
  <TitlesOfParts>
    <vt:vector size="12" baseType="lpstr">
      <vt:lpstr>Arial</vt:lpstr>
      <vt:lpstr>Calibri</vt:lpstr>
      <vt:lpstr>Office Theme</vt:lpstr>
      <vt:lpstr>Unit 1.6 Street art  Extension activity</vt:lpstr>
      <vt:lpstr>Unit 1.6 introduces three general criteria for determining whether or not something is art:  •  mastery of technique or skill  •  audience reception  •  the creator’s intention.  Debate as a class whether or not the following texts are art, using each of the criteria above to guide the discussion.</vt:lpstr>
      <vt:lpstr>Jane Austen’s novel, Pride and Prejudice </vt:lpstr>
      <vt:lpstr>The Empire State Building in New York City </vt:lpstr>
      <vt:lpstr>The TV drama, Breaking Bad </vt:lpstr>
      <vt:lpstr>Pablo Picasso’s painting, Guernica  </vt:lpstr>
      <vt:lpstr>Bob Dylan’s song, ‘Blowin’ in  the Wind’  </vt:lpstr>
      <vt:lpstr>Banksy’s street art, No Trespassing  </vt:lpstr>
      <vt:lpstr>• Having discussed all of the texts, what different  perspectives emerged?  • Imagine that an anthropologist from the planet Mars  walked into your classroom, and was interested in  this thing that we call ‘art’. How would you define art  for the Martian anthropologist? </vt:lpstr>
    </vt:vector>
  </TitlesOfParts>
  <Company>Home</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Jennifer Coles</dc:creator>
  <cp:lastModifiedBy>Prabhakaran Pandian</cp:lastModifiedBy>
  <cp:revision>26</cp:revision>
  <cp:lastPrinted>2019-07-08T08:52:34Z</cp:lastPrinted>
  <dcterms:created xsi:type="dcterms:W3CDTF">2015-10-09T19:32:27Z</dcterms:created>
  <dcterms:modified xsi:type="dcterms:W3CDTF">2019-07-08T08:53:00Z</dcterms:modified>
</cp:coreProperties>
</file>