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9" r:id="rId4"/>
    <p:sldId id="265" r:id="rId5"/>
    <p:sldId id="270" r:id="rId6"/>
    <p:sldId id="271" r:id="rId7"/>
    <p:sldId id="272" r:id="rId8"/>
    <p:sldId id="273" r:id="rId9"/>
    <p:sldId id="274" r:id="rId10"/>
    <p:sldId id="275" r:id="rId11"/>
    <p:sldId id="276" r:id="rId12"/>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abhakaran Pandian" initials="PP" lastIdx="2" clrIdx="0">
    <p:extLst>
      <p:ext uri="{19B8F6BF-5375-455C-9EA6-DF929625EA0E}">
        <p15:presenceInfo xmlns:p15="http://schemas.microsoft.com/office/powerpoint/2012/main" userId="S-1-5-21-84045898-1716137980-1019820733-446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636"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685800" y="1404550"/>
            <a:ext cx="7772400" cy="487072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6000" dirty="0" smtClean="0">
                <a:solidFill>
                  <a:srgbClr val="BD252B"/>
                </a:solidFill>
              </a:rPr>
              <a:t>Unit 2.2</a:t>
            </a:r>
            <a:r>
              <a:rPr lang="en-GB" sz="6000" dirty="0">
                <a:solidFill>
                  <a:srgbClr val="BD252B"/>
                </a:solidFill>
              </a:rPr>
              <a:t/>
            </a:r>
            <a:br>
              <a:rPr lang="en-GB" sz="6000" dirty="0">
                <a:solidFill>
                  <a:srgbClr val="BD252B"/>
                </a:solidFill>
              </a:rPr>
            </a:br>
            <a:r>
              <a:rPr lang="en-GB" sz="6000" dirty="0">
                <a:solidFill>
                  <a:srgbClr val="BD252B"/>
                </a:solidFill>
              </a:rPr>
              <a:t>Masculinity</a:t>
            </a:r>
            <a:r>
              <a:rPr lang="en-GB" sz="6000" dirty="0" smtClean="0">
                <a:solidFill>
                  <a:srgbClr val="BD252B"/>
                </a:solidFill>
              </a:rPr>
              <a:t/>
            </a:r>
            <a:br>
              <a:rPr lang="en-GB" sz="6000" dirty="0" smtClean="0">
                <a:solidFill>
                  <a:srgbClr val="BD252B"/>
                </a:solidFill>
              </a:rPr>
            </a:br>
            <a:r>
              <a:rPr lang="en-GB" sz="1100" b="1" i="1" dirty="0" smtClean="0"/>
              <a:t/>
            </a:r>
            <a:br>
              <a:rPr lang="en-GB" sz="1100" b="1" i="1" dirty="0" smtClean="0"/>
            </a:br>
            <a:r>
              <a:rPr lang="en-US" sz="2400" dirty="0">
                <a:latin typeface="Calibri (Body)"/>
                <a:cs typeface="Arial" panose="020B0604020202020204" pitchFamily="34" charset="0"/>
              </a:rPr>
              <a:t>Unpacking Text 2.15: ‘Man’s Last Stand’ – </a:t>
            </a:r>
            <a:br>
              <a:rPr lang="en-US" sz="2400" dirty="0">
                <a:latin typeface="Calibri (Body)"/>
                <a:cs typeface="Arial" panose="020B0604020202020204" pitchFamily="34" charset="0"/>
              </a:rPr>
            </a:br>
            <a:r>
              <a:rPr lang="en-US" sz="2400" dirty="0">
                <a:latin typeface="Calibri (Body)"/>
                <a:cs typeface="Arial" panose="020B0604020202020204" pitchFamily="34" charset="0"/>
              </a:rPr>
              <a:t>a Chrysler TV commercial from 2010</a:t>
            </a:r>
            <a:endParaRPr lang="en-US" dirty="0">
              <a:latin typeface="Calibri (Body)"/>
              <a:cs typeface="Arial" panose="020B0604020202020204" pitchFamily="34" charset="0"/>
            </a:endParaRPr>
          </a:p>
        </p:txBody>
      </p:sp>
    </p:spTree>
    <p:extLst>
      <p:ext uri="{BB962C8B-B14F-4D97-AF65-F5344CB8AC3E}">
        <p14:creationId xmlns:p14="http://schemas.microsoft.com/office/powerpoint/2010/main" val="3445809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Connotation</a:t>
            </a:r>
          </a:p>
        </p:txBody>
      </p:sp>
      <p:sp>
        <p:nvSpPr>
          <p:cNvPr id="7" name="Content Placeholder 2"/>
          <p:cNvSpPr txBox="1">
            <a:spLocks/>
          </p:cNvSpPr>
          <p:nvPr/>
        </p:nvSpPr>
        <p:spPr>
          <a:xfrm>
            <a:off x="609600" y="1932362"/>
            <a:ext cx="80772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sz="2800" dirty="0" smtClean="0">
                <a:solidFill>
                  <a:schemeClr val="tx1"/>
                </a:solidFill>
              </a:rPr>
              <a:t>‘Man’s Last Stand’</a:t>
            </a:r>
          </a:p>
          <a:p>
            <a:endParaRPr lang="en-GB" sz="2800" dirty="0" smtClean="0">
              <a:solidFill>
                <a:schemeClr val="tx1"/>
              </a:solidFill>
            </a:endParaRPr>
          </a:p>
          <a:p>
            <a:pPr algn="l"/>
            <a:r>
              <a:rPr lang="en-GB" sz="2800" dirty="0">
                <a:solidFill>
                  <a:schemeClr val="tx1"/>
                </a:solidFill>
                <a:latin typeface="Calibri (Body)"/>
              </a:rPr>
              <a:t>•	What </a:t>
            </a:r>
            <a:r>
              <a:rPr lang="en-GB" sz="2800" dirty="0" smtClean="0">
                <a:solidFill>
                  <a:schemeClr val="tx1"/>
                </a:solidFill>
                <a:latin typeface="Calibri (Body)"/>
              </a:rPr>
              <a:t>is the connotation of ‘last stand’?</a:t>
            </a:r>
          </a:p>
          <a:p>
            <a:pPr algn="l"/>
            <a:r>
              <a:rPr lang="en-GB" sz="2800" dirty="0">
                <a:solidFill>
                  <a:schemeClr val="tx1"/>
                </a:solidFill>
                <a:latin typeface="Calibri (Body)"/>
              </a:rPr>
              <a:t>•	How </a:t>
            </a:r>
            <a:r>
              <a:rPr lang="en-GB" sz="2800" dirty="0" smtClean="0">
                <a:solidFill>
                  <a:schemeClr val="tx1"/>
                </a:solidFill>
                <a:latin typeface="Calibri (Body)"/>
              </a:rPr>
              <a:t>is that action </a:t>
            </a:r>
            <a:r>
              <a:rPr lang="mr-IN" sz="2800" dirty="0" smtClean="0">
                <a:solidFill>
                  <a:schemeClr val="tx1"/>
                </a:solidFill>
                <a:latin typeface="Calibri (Body)"/>
              </a:rPr>
              <a:t>–</a:t>
            </a:r>
            <a:r>
              <a:rPr lang="en-GB" sz="2800" dirty="0" smtClean="0">
                <a:solidFill>
                  <a:schemeClr val="tx1"/>
                </a:solidFill>
                <a:latin typeface="Calibri (Body)"/>
              </a:rPr>
              <a:t> driving the car he wants </a:t>
            </a:r>
            <a:r>
              <a:rPr lang="mr-IN" sz="2800" dirty="0" smtClean="0">
                <a:solidFill>
                  <a:schemeClr val="tx1"/>
                </a:solidFill>
                <a:latin typeface="Calibri (Body)"/>
              </a:rPr>
              <a:t>–</a:t>
            </a:r>
            <a:r>
              <a:rPr lang="en-US" sz="2800" dirty="0" smtClean="0">
                <a:solidFill>
                  <a:schemeClr val="tx1"/>
                </a:solidFill>
                <a:latin typeface="Calibri (Body)"/>
              </a:rPr>
              <a:t> 	</a:t>
            </a:r>
            <a:r>
              <a:rPr lang="en-GB" sz="2800" dirty="0" smtClean="0">
                <a:solidFill>
                  <a:schemeClr val="tx1"/>
                </a:solidFill>
                <a:latin typeface="Calibri (Body)"/>
              </a:rPr>
              <a:t>contrasted with the rest of the actions in the 	advertisement?</a:t>
            </a:r>
            <a:endParaRPr lang="en-US" sz="2800" dirty="0">
              <a:solidFill>
                <a:schemeClr val="tx1"/>
              </a:solidFill>
              <a:latin typeface="Calibri (Body)"/>
            </a:endParaRPr>
          </a:p>
        </p:txBody>
      </p:sp>
    </p:spTree>
    <p:extLst>
      <p:ext uri="{BB962C8B-B14F-4D97-AF65-F5344CB8AC3E}">
        <p14:creationId xmlns:p14="http://schemas.microsoft.com/office/powerpoint/2010/main" val="2255696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Content Placeholder 2"/>
          <p:cNvSpPr txBox="1">
            <a:spLocks/>
          </p:cNvSpPr>
          <p:nvPr/>
        </p:nvSpPr>
        <p:spPr>
          <a:xfrm>
            <a:off x="538160" y="1717210"/>
            <a:ext cx="80772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dirty="0">
                <a:solidFill>
                  <a:schemeClr val="tx1"/>
                </a:solidFill>
              </a:rPr>
              <a:t>After unpacking the language of the advertisement, now answer the question: </a:t>
            </a:r>
          </a:p>
          <a:p>
            <a:endParaRPr lang="en-US" sz="2800" dirty="0">
              <a:solidFill>
                <a:schemeClr val="tx1"/>
              </a:solidFill>
            </a:endParaRPr>
          </a:p>
          <a:p>
            <a:pPr algn="l"/>
            <a:r>
              <a:rPr lang="en-US" sz="2800" dirty="0" smtClean="0">
                <a:solidFill>
                  <a:schemeClr val="tx1"/>
                </a:solidFill>
              </a:rPr>
              <a:t>‘How </a:t>
            </a:r>
            <a:r>
              <a:rPr lang="en-US" sz="2800" dirty="0">
                <a:solidFill>
                  <a:schemeClr val="tx1"/>
                </a:solidFill>
              </a:rPr>
              <a:t>do the implicit messages of Text 2.15 comment on masculinity and marriage? How appropriate are these messages in the context in which you live</a:t>
            </a:r>
            <a:r>
              <a:rPr lang="en-US" sz="2800" dirty="0" smtClean="0">
                <a:solidFill>
                  <a:schemeClr val="tx1"/>
                </a:solidFill>
              </a:rPr>
              <a:t>?’</a:t>
            </a:r>
            <a:endParaRPr lang="en-US" sz="2800" dirty="0">
              <a:solidFill>
                <a:schemeClr val="tx1"/>
              </a:solidFill>
            </a:endParaRPr>
          </a:p>
        </p:txBody>
      </p:sp>
    </p:spTree>
    <p:extLst>
      <p:ext uri="{BB962C8B-B14F-4D97-AF65-F5344CB8AC3E}">
        <p14:creationId xmlns:p14="http://schemas.microsoft.com/office/powerpoint/2010/main" val="3773660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672483"/>
            <a:ext cx="884073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Man’s Last Stand</a:t>
            </a:r>
          </a:p>
        </p:txBody>
      </p:sp>
      <p:sp>
        <p:nvSpPr>
          <p:cNvPr id="7" name="Content Placeholder 2"/>
          <p:cNvSpPr txBox="1">
            <a:spLocks/>
          </p:cNvSpPr>
          <p:nvPr/>
        </p:nvSpPr>
        <p:spPr>
          <a:xfrm>
            <a:off x="2238378" y="1676863"/>
            <a:ext cx="5233987" cy="4930029"/>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GB" sz="1600" dirty="0" smtClean="0">
                <a:solidFill>
                  <a:schemeClr val="tx1"/>
                </a:solidFill>
              </a:rPr>
              <a:t>I will get up and walk the dog at 6:30am.</a:t>
            </a:r>
            <a:br>
              <a:rPr lang="en-GB" sz="1600" dirty="0" smtClean="0">
                <a:solidFill>
                  <a:schemeClr val="tx1"/>
                </a:solidFill>
              </a:rPr>
            </a:br>
            <a:r>
              <a:rPr lang="en-GB" sz="1600" dirty="0" smtClean="0">
                <a:solidFill>
                  <a:schemeClr val="tx1"/>
                </a:solidFill>
              </a:rPr>
              <a:t>I will eat some fruit as part of my breakfast.</a:t>
            </a:r>
            <a:br>
              <a:rPr lang="en-GB" sz="1600" dirty="0" smtClean="0">
                <a:solidFill>
                  <a:schemeClr val="tx1"/>
                </a:solidFill>
              </a:rPr>
            </a:br>
            <a:r>
              <a:rPr lang="en-GB" sz="1600" dirty="0" smtClean="0">
                <a:solidFill>
                  <a:schemeClr val="tx1"/>
                </a:solidFill>
              </a:rPr>
              <a:t>I will shave,</a:t>
            </a:r>
            <a:br>
              <a:rPr lang="en-GB" sz="1600" dirty="0" smtClean="0">
                <a:solidFill>
                  <a:schemeClr val="tx1"/>
                </a:solidFill>
              </a:rPr>
            </a:br>
            <a:r>
              <a:rPr lang="en-GB" sz="1600" dirty="0" smtClean="0">
                <a:solidFill>
                  <a:schemeClr val="tx1"/>
                </a:solidFill>
              </a:rPr>
              <a:t>I will clean the sink after I shave.</a:t>
            </a:r>
            <a:br>
              <a:rPr lang="en-GB" sz="1600" dirty="0" smtClean="0">
                <a:solidFill>
                  <a:schemeClr val="tx1"/>
                </a:solidFill>
              </a:rPr>
            </a:br>
            <a:r>
              <a:rPr lang="en-GB" sz="1600" dirty="0" smtClean="0">
                <a:solidFill>
                  <a:schemeClr val="tx1"/>
                </a:solidFill>
              </a:rPr>
              <a:t>I will be at work at 8:00am.</a:t>
            </a:r>
            <a:br>
              <a:rPr lang="en-GB" sz="1600" dirty="0" smtClean="0">
                <a:solidFill>
                  <a:schemeClr val="tx1"/>
                </a:solidFill>
              </a:rPr>
            </a:br>
            <a:r>
              <a:rPr lang="en-GB" sz="1600" dirty="0" smtClean="0">
                <a:solidFill>
                  <a:schemeClr val="tx1"/>
                </a:solidFill>
              </a:rPr>
              <a:t>I will sit through two-hour meetings.</a:t>
            </a:r>
            <a:br>
              <a:rPr lang="en-GB" sz="1600" dirty="0" smtClean="0">
                <a:solidFill>
                  <a:schemeClr val="tx1"/>
                </a:solidFill>
              </a:rPr>
            </a:br>
            <a:r>
              <a:rPr lang="en-GB" sz="1600" dirty="0" smtClean="0">
                <a:solidFill>
                  <a:schemeClr val="tx1"/>
                </a:solidFill>
              </a:rPr>
              <a:t>I will say yes, when you want me to say yes.</a:t>
            </a:r>
            <a:br>
              <a:rPr lang="en-GB" sz="1600" dirty="0" smtClean="0">
                <a:solidFill>
                  <a:schemeClr val="tx1"/>
                </a:solidFill>
              </a:rPr>
            </a:br>
            <a:r>
              <a:rPr lang="en-GB" sz="1600" dirty="0" smtClean="0">
                <a:solidFill>
                  <a:schemeClr val="tx1"/>
                </a:solidFill>
              </a:rPr>
              <a:t>I will be quiet when you don’t want me to say no.</a:t>
            </a:r>
            <a:br>
              <a:rPr lang="en-GB" sz="1600" dirty="0" smtClean="0">
                <a:solidFill>
                  <a:schemeClr val="tx1"/>
                </a:solidFill>
              </a:rPr>
            </a:br>
            <a:r>
              <a:rPr lang="en-GB" sz="1600" dirty="0" smtClean="0">
                <a:solidFill>
                  <a:schemeClr val="tx1"/>
                </a:solidFill>
              </a:rPr>
              <a:t>I will take your call.</a:t>
            </a:r>
            <a:br>
              <a:rPr lang="en-GB" sz="1600" dirty="0" smtClean="0">
                <a:solidFill>
                  <a:schemeClr val="tx1"/>
                </a:solidFill>
              </a:rPr>
            </a:br>
            <a:r>
              <a:rPr lang="en-GB" sz="1600" dirty="0" smtClean="0">
                <a:solidFill>
                  <a:schemeClr val="tx1"/>
                </a:solidFill>
              </a:rPr>
              <a:t>I will listen to your opinion of my friends.</a:t>
            </a:r>
            <a:br>
              <a:rPr lang="en-GB" sz="1600" dirty="0" smtClean="0">
                <a:solidFill>
                  <a:schemeClr val="tx1"/>
                </a:solidFill>
              </a:rPr>
            </a:br>
            <a:r>
              <a:rPr lang="en-GB" sz="1600" dirty="0" smtClean="0">
                <a:solidFill>
                  <a:schemeClr val="tx1"/>
                </a:solidFill>
              </a:rPr>
              <a:t>I will listen to your friends’ opinions of my friends.</a:t>
            </a:r>
            <a:br>
              <a:rPr lang="en-GB" sz="1600" dirty="0" smtClean="0">
                <a:solidFill>
                  <a:schemeClr val="tx1"/>
                </a:solidFill>
              </a:rPr>
            </a:br>
            <a:r>
              <a:rPr lang="en-GB" sz="1600" dirty="0" smtClean="0">
                <a:solidFill>
                  <a:schemeClr val="tx1"/>
                </a:solidFill>
              </a:rPr>
              <a:t>I will be civil to your mother.</a:t>
            </a:r>
            <a:br>
              <a:rPr lang="en-GB" sz="1600" dirty="0" smtClean="0">
                <a:solidFill>
                  <a:schemeClr val="tx1"/>
                </a:solidFill>
              </a:rPr>
            </a:br>
            <a:r>
              <a:rPr lang="en-GB" sz="1600" dirty="0" smtClean="0">
                <a:solidFill>
                  <a:schemeClr val="tx1"/>
                </a:solidFill>
              </a:rPr>
              <a:t>I will put the seat down.</a:t>
            </a:r>
            <a:br>
              <a:rPr lang="en-GB" sz="1600" dirty="0" smtClean="0">
                <a:solidFill>
                  <a:schemeClr val="tx1"/>
                </a:solidFill>
              </a:rPr>
            </a:br>
            <a:r>
              <a:rPr lang="en-GB" sz="1600" dirty="0" smtClean="0">
                <a:solidFill>
                  <a:schemeClr val="tx1"/>
                </a:solidFill>
              </a:rPr>
              <a:t>I will separate the recycling.</a:t>
            </a:r>
            <a:br>
              <a:rPr lang="en-GB" sz="1600" dirty="0" smtClean="0">
                <a:solidFill>
                  <a:schemeClr val="tx1"/>
                </a:solidFill>
              </a:rPr>
            </a:br>
            <a:r>
              <a:rPr lang="en-GB" sz="1600" dirty="0" smtClean="0">
                <a:solidFill>
                  <a:schemeClr val="tx1"/>
                </a:solidFill>
              </a:rPr>
              <a:t>I will carry your lip-balm.</a:t>
            </a:r>
            <a:br>
              <a:rPr lang="en-GB" sz="1600" dirty="0" smtClean="0">
                <a:solidFill>
                  <a:schemeClr val="tx1"/>
                </a:solidFill>
              </a:rPr>
            </a:br>
            <a:r>
              <a:rPr lang="en-GB" sz="1600" dirty="0" smtClean="0">
                <a:solidFill>
                  <a:schemeClr val="tx1"/>
                </a:solidFill>
              </a:rPr>
              <a:t>I will watch your vampire TV shows, with you.</a:t>
            </a:r>
            <a:br>
              <a:rPr lang="en-GB" sz="1600" dirty="0" smtClean="0">
                <a:solidFill>
                  <a:schemeClr val="tx1"/>
                </a:solidFill>
              </a:rPr>
            </a:br>
            <a:r>
              <a:rPr lang="en-GB" sz="1600" dirty="0" smtClean="0">
                <a:solidFill>
                  <a:schemeClr val="tx1"/>
                </a:solidFill>
              </a:rPr>
              <a:t>I will take my socks off before getting into bed.</a:t>
            </a:r>
            <a:br>
              <a:rPr lang="en-GB" sz="1600" dirty="0" smtClean="0">
                <a:solidFill>
                  <a:schemeClr val="tx1"/>
                </a:solidFill>
              </a:rPr>
            </a:br>
            <a:r>
              <a:rPr lang="en-GB" sz="1600" dirty="0" smtClean="0">
                <a:solidFill>
                  <a:schemeClr val="tx1"/>
                </a:solidFill>
              </a:rPr>
              <a:t>I will put my underwear in the basket.</a:t>
            </a:r>
            <a:br>
              <a:rPr lang="en-GB" sz="1600" dirty="0" smtClean="0">
                <a:solidFill>
                  <a:schemeClr val="tx1"/>
                </a:solidFill>
              </a:rPr>
            </a:br>
            <a:r>
              <a:rPr lang="en-GB" sz="1600" dirty="0" smtClean="0">
                <a:solidFill>
                  <a:schemeClr val="tx1"/>
                </a:solidFill>
              </a:rPr>
              <a:t>And because I do this, I will drive the car I want to drive.</a:t>
            </a:r>
            <a:endParaRPr lang="en-US" sz="2400" dirty="0" smtClean="0">
              <a:solidFill>
                <a:schemeClr val="tx1"/>
              </a:solidFill>
            </a:endParaRPr>
          </a:p>
        </p:txBody>
      </p:sp>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7208" y="1566748"/>
            <a:ext cx="7986713" cy="4485262"/>
          </a:xfrm>
        </p:spPr>
        <p:txBody>
          <a:bodyPr>
            <a:noAutofit/>
          </a:bodyPr>
          <a:lstStyle/>
          <a:p>
            <a:pPr algn="l"/>
            <a:r>
              <a:rPr lang="en-US" sz="2800" dirty="0" smtClean="0">
                <a:latin typeface="Calibri (Body)"/>
              </a:rPr>
              <a:t>‘How </a:t>
            </a:r>
            <a:r>
              <a:rPr lang="en-US" sz="2800" dirty="0">
                <a:latin typeface="Calibri (Body)"/>
              </a:rPr>
              <a:t>do the implicit messages of Text 2.15 comment on masculinity and marriage? How appropriate are these messages in the context in which you live</a:t>
            </a:r>
            <a:r>
              <a:rPr lang="en-US" sz="2800" dirty="0" smtClean="0">
                <a:latin typeface="Calibri (Body)"/>
              </a:rPr>
              <a:t>?’</a:t>
            </a:r>
            <a:r>
              <a:rPr lang="en-US" sz="2800" dirty="0">
                <a:latin typeface="Calibri (Body)"/>
              </a:rPr>
              <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Before answering this question, unpack the language of the advertisement as well as the values and attitudes contained in it.</a:t>
            </a:r>
            <a:r>
              <a:rPr lang="en-US" sz="2800" dirty="0"/>
              <a:t/>
            </a:r>
            <a:br>
              <a:rPr lang="en-US" sz="2800" dirty="0"/>
            </a:br>
            <a:endParaRPr lang="en-US" sz="28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29635"/>
            <a:ext cx="8827289"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Textbook Activity </a:t>
            </a:r>
            <a:r>
              <a:rPr lang="en-US" dirty="0" smtClean="0">
                <a:latin typeface="Calibri Light (Headings)"/>
              </a:rPr>
              <a:t>2.10(d</a:t>
            </a:r>
            <a:r>
              <a:rPr lang="en-US" dirty="0">
                <a:latin typeface="Calibri Light (Headings)"/>
              </a:rPr>
              <a:t>)</a:t>
            </a:r>
          </a:p>
        </p:txBody>
      </p:sp>
    </p:spTree>
    <p:extLst>
      <p:ext uri="{BB962C8B-B14F-4D97-AF65-F5344CB8AC3E}">
        <p14:creationId xmlns:p14="http://schemas.microsoft.com/office/powerpoint/2010/main" val="2255709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071" y="1335457"/>
            <a:ext cx="8543929" cy="4400277"/>
          </a:xfrm>
        </p:spPr>
        <p:txBody>
          <a:bodyPr>
            <a:normAutofit/>
          </a:bodyPr>
          <a:lstStyle/>
          <a:p>
            <a:pPr algn="l"/>
            <a:r>
              <a:rPr lang="en-US" sz="2800" dirty="0">
                <a:latin typeface="+mn-lt"/>
              </a:rPr>
              <a:t>Subtext is the underlying meaning present in a statement.</a:t>
            </a:r>
            <a:br>
              <a:rPr lang="en-US" sz="2800" dirty="0">
                <a:latin typeface="+mn-lt"/>
              </a:rPr>
            </a:br>
            <a:r>
              <a:rPr lang="en-US" sz="2700" dirty="0"/>
              <a:t/>
            </a:r>
            <a:br>
              <a:rPr lang="en-US" sz="2700" dirty="0"/>
            </a:br>
            <a:r>
              <a:rPr lang="en-US" sz="2700" dirty="0" smtClean="0">
                <a:latin typeface="Calibri (Body)"/>
              </a:rPr>
              <a:t>           </a:t>
            </a:r>
            <a:r>
              <a:rPr lang="en-GB" sz="2800" dirty="0" smtClean="0">
                <a:latin typeface="Calibri (Body)"/>
              </a:rPr>
              <a:t>‘</a:t>
            </a:r>
            <a:r>
              <a:rPr lang="en-GB" sz="2800" dirty="0">
                <a:latin typeface="Calibri (Body)"/>
              </a:rPr>
              <a:t>I will eat some fruit as part of my breakfast</a:t>
            </a:r>
            <a:r>
              <a:rPr lang="en-GB" sz="2800" dirty="0" smtClean="0">
                <a:latin typeface="Calibri (Body)"/>
              </a:rPr>
              <a:t>.’</a:t>
            </a:r>
            <a:br>
              <a:rPr lang="en-GB" sz="2800" dirty="0" smtClean="0">
                <a:latin typeface="Calibri (Body)"/>
              </a:rPr>
            </a:br>
            <a:r>
              <a:rPr lang="en-US" sz="2700" dirty="0"/>
              <a:t/>
            </a:r>
            <a:br>
              <a:rPr lang="en-US" sz="2700" dirty="0"/>
            </a:br>
            <a:r>
              <a:rPr lang="en-US" sz="2800" dirty="0" smtClean="0">
                <a:latin typeface="Calibri (Body)"/>
              </a:rPr>
              <a:t>•	What </a:t>
            </a:r>
            <a:r>
              <a:rPr lang="en-US" sz="2800" dirty="0">
                <a:latin typeface="Calibri (Body)"/>
              </a:rPr>
              <a:t>is the subtext here? </a:t>
            </a:r>
            <a:r>
              <a:rPr lang="en-US" sz="2800" dirty="0" smtClean="0">
                <a:latin typeface="Calibri (Body)"/>
              </a:rPr>
              <a:t/>
            </a:r>
            <a:br>
              <a:rPr lang="en-US" sz="2800" dirty="0" smtClean="0">
                <a:latin typeface="Calibri (Body)"/>
              </a:rPr>
            </a:br>
            <a:r>
              <a:rPr lang="en-US" sz="2800" dirty="0" smtClean="0">
                <a:latin typeface="Calibri (Body)"/>
              </a:rPr>
              <a:t>•	What is not being </a:t>
            </a:r>
            <a:r>
              <a:rPr lang="en-US" sz="2800" dirty="0">
                <a:latin typeface="Calibri (Body)"/>
              </a:rPr>
              <a:t>said</a:t>
            </a:r>
            <a:r>
              <a:rPr lang="en-US" sz="2800" dirty="0" smtClean="0">
                <a:latin typeface="Calibri (Body)"/>
              </a:rPr>
              <a:t>?</a:t>
            </a:r>
            <a:br>
              <a:rPr lang="en-US" sz="2800" dirty="0" smtClean="0">
                <a:latin typeface="Calibri (Body)"/>
              </a:rPr>
            </a:br>
            <a:r>
              <a:rPr lang="en-US" sz="2800" dirty="0" smtClean="0">
                <a:latin typeface="Calibri (Body)"/>
              </a:rPr>
              <a:t>•	What is </a:t>
            </a:r>
            <a:r>
              <a:rPr lang="en-US" sz="2800" dirty="0">
                <a:latin typeface="Calibri (Body)"/>
              </a:rPr>
              <a:t>implied about fruit, masculinity and </a:t>
            </a:r>
            <a:r>
              <a:rPr lang="en-US" sz="2800" dirty="0" smtClean="0">
                <a:latin typeface="Calibri (Body)"/>
              </a:rPr>
              <a:t>	breakfast</a:t>
            </a:r>
            <a:r>
              <a:rPr lang="en-US" sz="2800" dirty="0">
                <a:latin typeface="Calibri (Body)"/>
              </a:rPr>
              <a:t>? </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15966"/>
            <a:ext cx="8786947"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Subtext</a:t>
            </a:r>
          </a:p>
        </p:txBody>
      </p:sp>
    </p:spTree>
    <p:extLst>
      <p:ext uri="{BB962C8B-B14F-4D97-AF65-F5344CB8AC3E}">
        <p14:creationId xmlns:p14="http://schemas.microsoft.com/office/powerpoint/2010/main" val="2293800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00394"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err="1">
                <a:latin typeface="Calibri Light (Headings)"/>
              </a:rPr>
              <a:t>Characterisation</a:t>
            </a:r>
            <a:endParaRPr lang="en-US" dirty="0">
              <a:latin typeface="Calibri Light (Headings)"/>
            </a:endParaRPr>
          </a:p>
        </p:txBody>
      </p:sp>
      <p:sp>
        <p:nvSpPr>
          <p:cNvPr id="7" name="Content Placeholder 2"/>
          <p:cNvSpPr txBox="1">
            <a:spLocks/>
          </p:cNvSpPr>
          <p:nvPr/>
        </p:nvSpPr>
        <p:spPr>
          <a:xfrm>
            <a:off x="609600" y="1811339"/>
            <a:ext cx="8177213"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sz="2800" dirty="0" smtClean="0">
                <a:solidFill>
                  <a:schemeClr val="tx1"/>
                </a:solidFill>
              </a:rPr>
              <a:t>‘I will say yes, when you want me to say yes.</a:t>
            </a:r>
            <a:br>
              <a:rPr lang="en-GB" sz="2800" dirty="0" smtClean="0">
                <a:solidFill>
                  <a:schemeClr val="tx1"/>
                </a:solidFill>
              </a:rPr>
            </a:br>
            <a:r>
              <a:rPr lang="en-GB" sz="2800" dirty="0" smtClean="0">
                <a:solidFill>
                  <a:schemeClr val="tx1"/>
                </a:solidFill>
              </a:rPr>
              <a:t>I will be quiet when you don’t want me to say no.’</a:t>
            </a:r>
          </a:p>
          <a:p>
            <a:endParaRPr lang="en-GB" sz="2800" dirty="0" smtClean="0">
              <a:solidFill>
                <a:schemeClr val="tx1"/>
              </a:solidFill>
            </a:endParaRPr>
          </a:p>
          <a:p>
            <a:pPr algn="l"/>
            <a:r>
              <a:rPr lang="en-GB" sz="2800" dirty="0" smtClean="0">
                <a:solidFill>
                  <a:schemeClr val="tx1"/>
                </a:solidFill>
              </a:rPr>
              <a:t>•	How is the subject of the sentence positioned in 	these sentences (the ‘I’)?</a:t>
            </a:r>
          </a:p>
          <a:p>
            <a:pPr algn="l"/>
            <a:r>
              <a:rPr lang="en-GB" sz="2800" dirty="0" smtClean="0">
                <a:solidFill>
                  <a:schemeClr val="tx1"/>
                </a:solidFill>
              </a:rPr>
              <a:t>•	How would you characterise him?  Why?  What 	words or phrases give you that characterisation? </a:t>
            </a:r>
          </a:p>
          <a:p>
            <a:endParaRPr lang="en-US" sz="2800" dirty="0">
              <a:solidFill>
                <a:schemeClr val="tx1"/>
              </a:solidFill>
            </a:endParaRPr>
          </a:p>
        </p:txBody>
      </p:sp>
    </p:spTree>
    <p:extLst>
      <p:ext uri="{BB962C8B-B14F-4D97-AF65-F5344CB8AC3E}">
        <p14:creationId xmlns:p14="http://schemas.microsoft.com/office/powerpoint/2010/main" val="1884883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00394"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Symbolism</a:t>
            </a:r>
          </a:p>
        </p:txBody>
      </p:sp>
      <p:sp>
        <p:nvSpPr>
          <p:cNvPr id="7" name="Content Placeholder 2"/>
          <p:cNvSpPr txBox="1">
            <a:spLocks/>
          </p:cNvSpPr>
          <p:nvPr/>
        </p:nvSpPr>
        <p:spPr>
          <a:xfrm>
            <a:off x="609600" y="1811339"/>
            <a:ext cx="8120063"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sz="2800" dirty="0" smtClean="0">
                <a:solidFill>
                  <a:schemeClr val="tx1"/>
                </a:solidFill>
              </a:rPr>
              <a:t>‘I will put the seat down.’</a:t>
            </a:r>
          </a:p>
          <a:p>
            <a:endParaRPr lang="en-GB" sz="2800" dirty="0" smtClean="0">
              <a:solidFill>
                <a:schemeClr val="tx1"/>
              </a:solidFill>
            </a:endParaRPr>
          </a:p>
          <a:p>
            <a:pPr algn="l"/>
            <a:r>
              <a:rPr lang="en-GB" sz="2800" dirty="0" smtClean="0">
                <a:solidFill>
                  <a:schemeClr val="tx1"/>
                </a:solidFill>
              </a:rPr>
              <a:t>•	What does the toilet seat symbolise?  Why? </a:t>
            </a:r>
          </a:p>
          <a:p>
            <a:pPr algn="l"/>
            <a:r>
              <a:rPr lang="en-GB" sz="2800" dirty="0">
                <a:solidFill>
                  <a:schemeClr val="tx1"/>
                </a:solidFill>
              </a:rPr>
              <a:t>•	Why </a:t>
            </a:r>
            <a:r>
              <a:rPr lang="en-GB" sz="2800" dirty="0" smtClean="0">
                <a:solidFill>
                  <a:schemeClr val="tx1"/>
                </a:solidFill>
              </a:rPr>
              <a:t>does the toilet seat cause so much frustration 	and conflict between men and women?</a:t>
            </a:r>
          </a:p>
          <a:p>
            <a:pPr algn="l"/>
            <a:r>
              <a:rPr lang="en-GB" sz="2800" dirty="0">
                <a:solidFill>
                  <a:schemeClr val="tx1"/>
                </a:solidFill>
              </a:rPr>
              <a:t>•	How </a:t>
            </a:r>
            <a:r>
              <a:rPr lang="en-GB" sz="2800" dirty="0" smtClean="0">
                <a:solidFill>
                  <a:schemeClr val="tx1"/>
                </a:solidFill>
              </a:rPr>
              <a:t>does the advertisement use this symbol to 	further its purpose?</a:t>
            </a:r>
            <a:br>
              <a:rPr lang="en-GB" sz="2800" dirty="0" smtClean="0">
                <a:solidFill>
                  <a:schemeClr val="tx1"/>
                </a:solidFill>
              </a:rPr>
            </a:br>
            <a:endParaRPr lang="en-US" sz="2800" dirty="0">
              <a:solidFill>
                <a:schemeClr val="tx1"/>
              </a:solidFill>
            </a:endParaRPr>
          </a:p>
        </p:txBody>
      </p:sp>
    </p:spTree>
    <p:extLst>
      <p:ext uri="{BB962C8B-B14F-4D97-AF65-F5344CB8AC3E}">
        <p14:creationId xmlns:p14="http://schemas.microsoft.com/office/powerpoint/2010/main" val="960891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5689" y="1740639"/>
            <a:ext cx="8840735" cy="861188"/>
          </a:xfrm>
        </p:spPr>
        <p:txBody>
          <a:bodyPr>
            <a:normAutofit/>
          </a:bodyPr>
          <a:lstStyle/>
          <a:p>
            <a:r>
              <a:rPr lang="en-US" sz="2800" dirty="0" smtClean="0">
                <a:latin typeface="Calibri (Body)"/>
              </a:rPr>
              <a:t>‘I will watch your vampire TV shows, with you.’</a:t>
            </a:r>
            <a:endParaRPr lang="en-US" sz="28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40736"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Determiners and pronouns</a:t>
            </a:r>
          </a:p>
        </p:txBody>
      </p:sp>
      <p:sp>
        <p:nvSpPr>
          <p:cNvPr id="8" name="Title 1"/>
          <p:cNvSpPr txBox="1">
            <a:spLocks/>
          </p:cNvSpPr>
          <p:nvPr/>
        </p:nvSpPr>
        <p:spPr>
          <a:xfrm>
            <a:off x="742950" y="2194567"/>
            <a:ext cx="8015285" cy="2611044"/>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110000"/>
              </a:lnSpc>
              <a:spcAft>
                <a:spcPts val="1200"/>
              </a:spcAft>
            </a:pPr>
            <a:r>
              <a:rPr lang="en-US" sz="2800" dirty="0" smtClean="0">
                <a:latin typeface="Calibri (Body)"/>
              </a:rPr>
              <a:t/>
            </a:r>
            <a:br>
              <a:rPr lang="en-US" sz="2800" dirty="0" smtClean="0">
                <a:latin typeface="Calibri (Body)"/>
              </a:rPr>
            </a:br>
            <a:r>
              <a:rPr lang="en-US" sz="2800" dirty="0" smtClean="0">
                <a:latin typeface="Calibri (Body)"/>
              </a:rPr>
              <a:t/>
            </a:r>
            <a:br>
              <a:rPr lang="en-US" sz="2800" dirty="0" smtClean="0">
                <a:latin typeface="Calibri (Body)"/>
              </a:rPr>
            </a:br>
            <a:r>
              <a:rPr lang="en-GB" sz="3000" dirty="0" smtClean="0">
                <a:latin typeface="Calibri (Body)"/>
              </a:rPr>
              <a:t>•	</a:t>
            </a:r>
            <a:r>
              <a:rPr lang="en-US" sz="3000" dirty="0" smtClean="0">
                <a:latin typeface="Calibri (Body)"/>
              </a:rPr>
              <a:t>How is the determiner ‘your’ and the pronoun     	‘you’ used?</a:t>
            </a:r>
            <a:br>
              <a:rPr lang="en-US" sz="3000" dirty="0" smtClean="0">
                <a:latin typeface="Calibri (Body)"/>
              </a:rPr>
            </a:br>
            <a:r>
              <a:rPr lang="en-GB" sz="3000" dirty="0" smtClean="0">
                <a:latin typeface="Calibri (Body)"/>
              </a:rPr>
              <a:t>•	</a:t>
            </a:r>
            <a:r>
              <a:rPr lang="en-US" sz="3000" dirty="0" smtClean="0">
                <a:latin typeface="Calibri (Body)"/>
              </a:rPr>
              <a:t>What tone does it create, and why?</a:t>
            </a:r>
            <a:r>
              <a:rPr lang="en-US" sz="2800" dirty="0" smtClean="0"/>
              <a:t/>
            </a:r>
            <a:br>
              <a:rPr lang="en-US" sz="2800" dirty="0" smtClean="0"/>
            </a:br>
            <a:endParaRPr lang="en-US" sz="2800" dirty="0"/>
          </a:p>
        </p:txBody>
      </p:sp>
    </p:spTree>
    <p:extLst>
      <p:ext uri="{BB962C8B-B14F-4D97-AF65-F5344CB8AC3E}">
        <p14:creationId xmlns:p14="http://schemas.microsoft.com/office/powerpoint/2010/main" val="298224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715966"/>
            <a:ext cx="8813842"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Indirect </a:t>
            </a:r>
            <a:r>
              <a:rPr lang="en-US" dirty="0" err="1" smtClean="0">
                <a:latin typeface="Calibri Light (Headings)"/>
              </a:rPr>
              <a:t>characterisation</a:t>
            </a:r>
            <a:endParaRPr lang="en-US" dirty="0">
              <a:latin typeface="Calibri Light (Headings)"/>
            </a:endParaRPr>
          </a:p>
        </p:txBody>
      </p:sp>
      <p:sp>
        <p:nvSpPr>
          <p:cNvPr id="7" name="Content Placeholder 2"/>
          <p:cNvSpPr txBox="1">
            <a:spLocks/>
          </p:cNvSpPr>
          <p:nvPr/>
        </p:nvSpPr>
        <p:spPr>
          <a:xfrm>
            <a:off x="609600" y="1885860"/>
            <a:ext cx="78486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sz="2800" dirty="0" smtClean="0">
                <a:solidFill>
                  <a:schemeClr val="tx1"/>
                </a:solidFill>
              </a:rPr>
              <a:t>‘I will put my underwear in the basket.’</a:t>
            </a:r>
          </a:p>
          <a:p>
            <a:endParaRPr lang="en-GB" sz="2800" dirty="0" smtClean="0">
              <a:solidFill>
                <a:schemeClr val="tx1"/>
              </a:solidFill>
            </a:endParaRPr>
          </a:p>
          <a:p>
            <a:pPr algn="l"/>
            <a:r>
              <a:rPr lang="en-GB" sz="2800" dirty="0" smtClean="0">
                <a:solidFill>
                  <a:schemeClr val="tx1"/>
                </a:solidFill>
              </a:rPr>
              <a:t>The man’s wife never enters the advertisement and yet she is still characterised, albeit indirectly. </a:t>
            </a:r>
          </a:p>
          <a:p>
            <a:endParaRPr lang="en-GB" sz="2800" dirty="0" smtClean="0">
              <a:solidFill>
                <a:schemeClr val="tx1"/>
              </a:solidFill>
            </a:endParaRPr>
          </a:p>
          <a:p>
            <a:pPr algn="l"/>
            <a:r>
              <a:rPr lang="en-GB" sz="2800" dirty="0" smtClean="0">
                <a:solidFill>
                  <a:schemeClr val="tx1"/>
                </a:solidFill>
              </a:rPr>
              <a:t>How is the man’s wife portrayed here?  Why? </a:t>
            </a:r>
            <a:endParaRPr lang="en-US" sz="2800" dirty="0">
              <a:solidFill>
                <a:schemeClr val="tx1"/>
              </a:solidFill>
            </a:endParaRPr>
          </a:p>
        </p:txBody>
      </p:sp>
    </p:spTree>
    <p:extLst>
      <p:ext uri="{BB962C8B-B14F-4D97-AF65-F5344CB8AC3E}">
        <p14:creationId xmlns:p14="http://schemas.microsoft.com/office/powerpoint/2010/main" val="3384159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latin typeface="Calibri Light (Headings)"/>
              </a:rPr>
              <a:t>Tone</a:t>
            </a:r>
            <a:endParaRPr lang="en-US" dirty="0">
              <a:latin typeface="Calibri Light (Headings)"/>
            </a:endParaRPr>
          </a:p>
        </p:txBody>
      </p:sp>
      <p:sp>
        <p:nvSpPr>
          <p:cNvPr id="7" name="Content Placeholder 2"/>
          <p:cNvSpPr txBox="1">
            <a:spLocks/>
          </p:cNvSpPr>
          <p:nvPr/>
        </p:nvSpPr>
        <p:spPr>
          <a:xfrm>
            <a:off x="609600" y="1918915"/>
            <a:ext cx="78486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sz="2800" dirty="0" smtClean="0">
                <a:solidFill>
                  <a:schemeClr val="tx1"/>
                </a:solidFill>
              </a:rPr>
              <a:t>‘And because I do this, I will drive the car I want </a:t>
            </a:r>
            <a:br>
              <a:rPr lang="en-GB" sz="2800" dirty="0" smtClean="0">
                <a:solidFill>
                  <a:schemeClr val="tx1"/>
                </a:solidFill>
              </a:rPr>
            </a:br>
            <a:r>
              <a:rPr lang="en-GB" sz="2800" dirty="0" smtClean="0">
                <a:solidFill>
                  <a:schemeClr val="tx1"/>
                </a:solidFill>
              </a:rPr>
              <a:t>to drive.’</a:t>
            </a:r>
          </a:p>
          <a:p>
            <a:endParaRPr lang="en-GB" sz="2800" dirty="0" smtClean="0">
              <a:solidFill>
                <a:schemeClr val="tx1"/>
              </a:solidFill>
            </a:endParaRPr>
          </a:p>
          <a:p>
            <a:pPr algn="l"/>
            <a:r>
              <a:rPr lang="en-GB" sz="2800" dirty="0" smtClean="0">
                <a:solidFill>
                  <a:schemeClr val="tx1"/>
                </a:solidFill>
              </a:rPr>
              <a:t>What tone is created and how?</a:t>
            </a:r>
          </a:p>
          <a:p>
            <a:pPr algn="l"/>
            <a:r>
              <a:rPr lang="en-GB" sz="2800" dirty="0">
                <a:solidFill>
                  <a:schemeClr val="tx1"/>
                </a:solidFill>
              </a:rPr>
              <a:t>•	How </a:t>
            </a:r>
            <a:r>
              <a:rPr lang="en-GB" sz="2800" dirty="0" smtClean="0">
                <a:solidFill>
                  <a:schemeClr val="tx1"/>
                </a:solidFill>
              </a:rPr>
              <a:t>is the man put in a position of power at the 	end?</a:t>
            </a:r>
          </a:p>
          <a:p>
            <a:pPr algn="l"/>
            <a:r>
              <a:rPr lang="en-GB" sz="2800" dirty="0">
                <a:solidFill>
                  <a:schemeClr val="tx1"/>
                </a:solidFill>
              </a:rPr>
              <a:t>•	What </a:t>
            </a:r>
            <a:r>
              <a:rPr lang="en-GB" sz="2800" dirty="0" smtClean="0">
                <a:solidFill>
                  <a:schemeClr val="tx1"/>
                </a:solidFill>
              </a:rPr>
              <a:t>effect is created?</a:t>
            </a:r>
            <a:endParaRPr lang="en-US" sz="2800" dirty="0">
              <a:solidFill>
                <a:schemeClr val="tx1"/>
              </a:solidFill>
            </a:endParaRPr>
          </a:p>
        </p:txBody>
      </p:sp>
    </p:spTree>
    <p:extLst>
      <p:ext uri="{BB962C8B-B14F-4D97-AF65-F5344CB8AC3E}">
        <p14:creationId xmlns:p14="http://schemas.microsoft.com/office/powerpoint/2010/main" val="3987513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TotalTime>
  <Words>267</Words>
  <Application>Microsoft Office PowerPoint</Application>
  <PresentationFormat>On-screen Show (4:3)</PresentationFormat>
  <Paragraphs>52</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(Body)</vt:lpstr>
      <vt:lpstr>Calibri Light (Headings)</vt:lpstr>
      <vt:lpstr>Mangal</vt:lpstr>
      <vt:lpstr>Office Theme</vt:lpstr>
      <vt:lpstr>PowerPoint Presentation</vt:lpstr>
      <vt:lpstr>PowerPoint Presentation</vt:lpstr>
      <vt:lpstr>‘How do the implicit messages of Text 2.15 comment on masculinity and marriage? How appropriate are these messages in the context in which you live?’  Before answering this question, unpack the language of the advertisement as well as the values and attitudes contained in it. </vt:lpstr>
      <vt:lpstr>Subtext is the underlying meaning present in a statement.             ‘I will eat some fruit as part of my breakfast.’  • What is the subtext here?  • What is not being said? • What is implied about fruit, masculinity and  breakfast? </vt:lpstr>
      <vt:lpstr>PowerPoint Presentation</vt:lpstr>
      <vt:lpstr>PowerPoint Presentation</vt:lpstr>
      <vt:lpstr>‘I will watch your vampire TV shows, with you.’</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Prabhakaran Pandian</cp:lastModifiedBy>
  <cp:revision>74</cp:revision>
  <cp:lastPrinted>2019-07-31T08:40:33Z</cp:lastPrinted>
  <dcterms:created xsi:type="dcterms:W3CDTF">2015-10-09T19:32:27Z</dcterms:created>
  <dcterms:modified xsi:type="dcterms:W3CDTF">2019-07-31T08:40:45Z</dcterms:modified>
</cp:coreProperties>
</file>